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7">
  <p:sldMasterIdLst>
    <p:sldMasterId id="2147483686" r:id="rId1"/>
  </p:sldMasterIdLst>
  <p:notesMasterIdLst>
    <p:notesMasterId r:id="rId27"/>
  </p:notesMasterIdLst>
  <p:sldIdLst>
    <p:sldId id="258" r:id="rId2"/>
    <p:sldId id="402" r:id="rId3"/>
    <p:sldId id="365" r:id="rId4"/>
    <p:sldId id="385" r:id="rId5"/>
    <p:sldId id="401" r:id="rId6"/>
    <p:sldId id="386" r:id="rId7"/>
    <p:sldId id="439" r:id="rId8"/>
    <p:sldId id="387" r:id="rId9"/>
    <p:sldId id="390" r:id="rId10"/>
    <p:sldId id="441" r:id="rId11"/>
    <p:sldId id="442" r:id="rId12"/>
    <p:sldId id="444" r:id="rId13"/>
    <p:sldId id="445" r:id="rId14"/>
    <p:sldId id="446" r:id="rId15"/>
    <p:sldId id="447" r:id="rId16"/>
    <p:sldId id="448" r:id="rId17"/>
    <p:sldId id="449" r:id="rId18"/>
    <p:sldId id="451" r:id="rId19"/>
    <p:sldId id="452" r:id="rId20"/>
    <p:sldId id="453" r:id="rId21"/>
    <p:sldId id="423" r:id="rId22"/>
    <p:sldId id="454" r:id="rId23"/>
    <p:sldId id="450" r:id="rId24"/>
    <p:sldId id="443" r:id="rId25"/>
    <p:sldId id="345" r:id="rId26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482CC"/>
    <a:srgbClr val="C6D1EC"/>
    <a:srgbClr val="00336F"/>
    <a:srgbClr val="6885CD"/>
    <a:srgbClr val="ABBBE3"/>
    <a:srgbClr val="EBF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433" autoAdjust="0"/>
  </p:normalViewPr>
  <p:slideViewPr>
    <p:cSldViewPr>
      <p:cViewPr>
        <p:scale>
          <a:sx n="80" d="100"/>
          <a:sy n="80" d="100"/>
        </p:scale>
        <p:origin x="-1794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675"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675">
              <a:defRPr sz="13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>
                <a:cs typeface="+mn-cs"/>
              </a:defRPr>
            </a:lvl1pPr>
          </a:lstStyle>
          <a:p>
            <a:pPr>
              <a:defRPr/>
            </a:pPr>
            <a:fld id="{B873BC77-1553-45CF-9421-92FA191EA9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42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160617-6945-4A71-A7F6-7DA4E399921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3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3BC77-1553-45CF-9421-92FA191EA9DD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151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3BC77-1553-45CF-9421-92FA191EA9DD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258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E6CB55-2186-4870-9CC5-83AFB52291A2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98307" name="Text Box 1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42" tIns="46195" rIns="92042" bIns="4619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>
                <a:srgbClr val="000000"/>
              </a:buClr>
              <a:buFont typeface="Times New Roman" pitchFamily="18" charset="0"/>
              <a:buNone/>
            </a:pPr>
            <a:fld id="{EA7CB348-B9BE-40E8-81BC-A69AB9B4D39E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Font typeface="Times New Roman" pitchFamily="18" charset="0"/>
                <a:buNone/>
              </a:pPr>
              <a:t>8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746125" y="744538"/>
            <a:ext cx="53070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dirty="0"/>
          </a:p>
        </p:txBody>
      </p:sp>
      <p:sp>
        <p:nvSpPr>
          <p:cNvPr id="98309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9382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7230E-7A3D-45CF-AD53-7AF8F7F91AAB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99331" name="Text Box 1"/>
          <p:cNvSpPr txBox="1">
            <a:spLocks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42" tIns="46195" rIns="92042" bIns="46195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buClr>
                <a:srgbClr val="000000"/>
              </a:buClr>
              <a:buFont typeface="Times New Roman" pitchFamily="18" charset="0"/>
              <a:buNone/>
            </a:pPr>
            <a:fld id="{0CB3EC81-E3E4-4471-9539-E9A31BFF75C2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>
                <a:buClr>
                  <a:srgbClr val="000000"/>
                </a:buClr>
                <a:buFont typeface="Times New Roman" pitchFamily="18" charset="0"/>
                <a:buNone/>
              </a:pPr>
              <a:t>9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746125" y="744538"/>
            <a:ext cx="5307013" cy="37226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221" tIns="44111" rIns="88221" bIns="44111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dirty="0"/>
          </a:p>
        </p:txBody>
      </p:sp>
      <p:sp>
        <p:nvSpPr>
          <p:cNvPr id="99333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7188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34025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73BC77-1553-45CF-9421-92FA191EA9DD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322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EE615-91AF-474F-8FF9-26F3BDFA019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336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CDD67-4869-4A28-A9A1-4069F08A04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077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6229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6229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B565B-34AA-4D81-B479-EDB82E5F0CF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298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52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F2BE-9868-4590-9D86-253679B9258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041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14B1E-2B5E-4B4B-81A8-96CC3AC74BB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48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D4F14-DF55-4064-B175-C3243482BA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5339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DFA7C-4D39-4DE2-A044-E016498BB8C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499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71291-C3CA-45FE-AB2F-6EA2DE2B20D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138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BD028-258D-4DF9-AE3A-3CA16257BA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3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DBE73-2CD8-4049-AD00-29513D71CEE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73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2126B-F903-4F98-9020-0F6E1EDF69D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149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dirty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493C4-3A4B-4BCD-9582-92CB52CA07A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61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137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477000"/>
            <a:ext cx="5867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7000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3169FDA6-C441-4257-AC98-F77C1BF79B8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5" name="Picture 11" descr="Senatslogo bestehend aus stilisiertem Brandenburger Tor und rechts nach oben versetzt dargestelltem &quot;Berlin&quot;-Schriftzug (Berlin-Sr_LA_48tl)" title="Senats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24725" y="0"/>
            <a:ext cx="18192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Text Box 12"/>
          <p:cNvSpPr txBox="1">
            <a:spLocks noChangeArrowheads="1"/>
          </p:cNvSpPr>
          <p:nvPr/>
        </p:nvSpPr>
        <p:spPr bwMode="auto">
          <a:xfrm>
            <a:off x="1231900" y="109538"/>
            <a:ext cx="594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4021E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b="1" dirty="0" smtClean="0">
                <a:solidFill>
                  <a:srgbClr val="00336F"/>
                </a:solidFill>
              </a:rPr>
              <a:t>Krankenhaus des Maßregelvollzugs Berlin</a:t>
            </a:r>
            <a:r>
              <a:rPr lang="de-DE" dirty="0" smtClean="0"/>
              <a:t> </a:t>
            </a:r>
            <a:endParaRPr lang="de-DE" dirty="0"/>
          </a:p>
        </p:txBody>
      </p:sp>
      <p:grpSp>
        <p:nvGrpSpPr>
          <p:cNvPr id="1033" name="Gruppieren 1" descr="Folienkopfbegrenzung, bestehend aus linksseitig angeordnetem, nach rechts konkav halbkreisartig sich öffnendem blauen Feld mit fast bis an den rechten Rand reichender blauer Grundlinie"/>
          <p:cNvGrpSpPr>
            <a:grpSpLocks/>
          </p:cNvGrpSpPr>
          <p:nvPr/>
        </p:nvGrpSpPr>
        <p:grpSpPr bwMode="auto">
          <a:xfrm>
            <a:off x="0" y="0"/>
            <a:ext cx="8007350" cy="619125"/>
            <a:chOff x="0" y="0"/>
            <a:chExt cx="8007350" cy="619125"/>
          </a:xfrm>
        </p:grpSpPr>
        <p:sp>
          <p:nvSpPr>
            <p:cNvPr id="2" name="Rectangle 15"/>
            <p:cNvSpPr>
              <a:spLocks noChangeArrowheads="1"/>
            </p:cNvSpPr>
            <p:nvPr/>
          </p:nvSpPr>
          <p:spPr bwMode="auto">
            <a:xfrm>
              <a:off x="0" y="0"/>
              <a:ext cx="457200" cy="609600"/>
            </a:xfrm>
            <a:prstGeom prst="rect">
              <a:avLst/>
            </a:prstGeom>
            <a:gradFill rotWithShape="1">
              <a:gsLst>
                <a:gs pos="0">
                  <a:srgbClr val="6482CC"/>
                </a:gs>
                <a:gs pos="50000">
                  <a:srgbClr val="C6D1EC"/>
                </a:gs>
                <a:gs pos="100000">
                  <a:srgbClr val="6482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1036" name="Oval 16"/>
            <p:cNvSpPr>
              <a:spLocks noChangeArrowheads="1"/>
            </p:cNvSpPr>
            <p:nvPr/>
          </p:nvSpPr>
          <p:spPr bwMode="auto">
            <a:xfrm>
              <a:off x="152400" y="0"/>
              <a:ext cx="609600" cy="596900"/>
            </a:xfrm>
            <a:prstGeom prst="ellipse">
              <a:avLst/>
            </a:prstGeom>
            <a:solidFill>
              <a:srgbClr val="EBF3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/>
            </a:p>
          </p:txBody>
        </p:sp>
        <p:pic>
          <p:nvPicPr>
            <p:cNvPr id="1037" name="Picture 22" descr="Kopfzeilenunterstrich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8963"/>
              <a:ext cx="8007350" cy="30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34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66675"/>
            <a:ext cx="7524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9" r:id="rId12"/>
    <p:sldLayoutId id="214748377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336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" y="620688"/>
            <a:ext cx="9129322" cy="623731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4100" name="Rechteck 5"/>
          <p:cNvSpPr>
            <a:spLocks noChangeArrowheads="1"/>
          </p:cNvSpPr>
          <p:nvPr/>
        </p:nvSpPr>
        <p:spPr bwMode="auto">
          <a:xfrm>
            <a:off x="684213" y="5445125"/>
            <a:ext cx="828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1847850"/>
            <a:ext cx="36861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3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Veränderungsbedarf im Maßregelrecht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92029"/>
          </a:xfrm>
        </p:spPr>
        <p:txBody>
          <a:bodyPr/>
          <a:lstStyle/>
          <a:p>
            <a:r>
              <a:rPr lang="de-DE" dirty="0" err="1" smtClean="0"/>
              <a:t>Erheblichkeitsschwelle</a:t>
            </a:r>
            <a:endParaRPr lang="de-DE" dirty="0" smtClean="0"/>
          </a:p>
          <a:p>
            <a:r>
              <a:rPr lang="de-DE" dirty="0" smtClean="0"/>
              <a:t>Fristen</a:t>
            </a:r>
          </a:p>
          <a:p>
            <a:r>
              <a:rPr lang="de-DE" dirty="0" smtClean="0"/>
              <a:t>Neuerung bei Begutachtungen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9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Veränderungsbedarf im Maßregelrecht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92029"/>
          </a:xfrm>
        </p:spPr>
        <p:txBody>
          <a:bodyPr/>
          <a:lstStyle/>
          <a:p>
            <a:r>
              <a:rPr lang="de-DE" dirty="0" err="1" smtClean="0"/>
              <a:t>Erheblichkeitsschwelle</a:t>
            </a:r>
            <a:endParaRPr lang="de-DE" dirty="0" smtClean="0"/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Fristen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Neuerung bei Begutachtungen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49080"/>
            <a:ext cx="6343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74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Veränderungsbedarf im Maßregelrecht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92029"/>
          </a:xfrm>
        </p:spPr>
        <p:txBody>
          <a:bodyPr/>
          <a:lstStyle/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Erheblichkeitsschwelle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/>
              <a:t>Fristen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Neuerung bei Begutachtungen</a:t>
            </a:r>
            <a:endParaRPr lang="de-DE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212976"/>
            <a:ext cx="63722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76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Veränderungsbedarf im Maßregelrecht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92029"/>
          </a:xfrm>
        </p:spPr>
        <p:txBody>
          <a:bodyPr/>
          <a:lstStyle/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Erheblichkeitsschwelle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Fristen</a:t>
            </a:r>
          </a:p>
          <a:p>
            <a:r>
              <a:rPr lang="de-DE" dirty="0" smtClean="0"/>
              <a:t>Neuerung bei Begutachtungen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8373219" cy="166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5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Veränderungsbedarf im Maßregelrecht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92029"/>
          </a:xfrm>
        </p:spPr>
        <p:txBody>
          <a:bodyPr/>
          <a:lstStyle/>
          <a:p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Erheblichkeitsschwelle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Fristen</a:t>
            </a:r>
          </a:p>
          <a:p>
            <a:r>
              <a:rPr lang="de-DE" dirty="0" smtClean="0"/>
              <a:t>Neuerung bei Begutachtungen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32856"/>
            <a:ext cx="3052366" cy="277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52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48482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624" y="2654636"/>
            <a:ext cx="6373118" cy="40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0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36861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995936" y="1772816"/>
            <a:ext cx="4955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Behandlung im Maßregelvollzug dauert lange !</a:t>
            </a:r>
          </a:p>
          <a:p>
            <a:endParaRPr lang="de-DE" dirty="0"/>
          </a:p>
          <a:p>
            <a:r>
              <a:rPr lang="de-DE" dirty="0" smtClean="0"/>
              <a:t>... aber warum </a:t>
            </a:r>
            <a:r>
              <a:rPr lang="de-DE" dirty="0" err="1" smtClean="0"/>
              <a:t>soooooo</a:t>
            </a:r>
            <a:r>
              <a:rPr lang="de-DE" dirty="0" smtClean="0"/>
              <a:t>  lang ?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43608" y="4581128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erst mal an die eigene Nase fassen !</a:t>
            </a:r>
            <a:endParaRPr lang="de-DE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612" y="3789040"/>
            <a:ext cx="4206424" cy="2803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01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Inhaltsplatzhalter 2"/>
          <p:cNvSpPr>
            <a:spLocks noGrp="1"/>
          </p:cNvSpPr>
          <p:nvPr>
            <p:ph idx="1"/>
          </p:nvPr>
        </p:nvSpPr>
        <p:spPr>
          <a:xfrm>
            <a:off x="457200" y="5981700"/>
            <a:ext cx="7837488" cy="6873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e-DE" sz="1000" dirty="0" smtClean="0"/>
              <a:t>Hans-Ludwig Kröber, Frank Wendt – </a:t>
            </a:r>
          </a:p>
          <a:p>
            <a:pPr marL="0" indent="0" eaLnBrk="1" hangingPunct="1">
              <a:buFontTx/>
              <a:buNone/>
            </a:pPr>
            <a:r>
              <a:rPr lang="de-DE" sz="1000" b="1" dirty="0" smtClean="0"/>
              <a:t>Patientenpfade im psychiatrischen Maßregelvollzug – Intensivere Behandlung, kürzerer Freiheitsentzug?</a:t>
            </a:r>
          </a:p>
          <a:p>
            <a:pPr marL="0" indent="0" eaLnBrk="1" hangingPunct="1">
              <a:buFontTx/>
              <a:buNone/>
            </a:pPr>
            <a:r>
              <a:rPr lang="de-DE" sz="1000" dirty="0" smtClean="0"/>
              <a:t>Forens Psychiatr Psychol Kriminol (2011) 5:108–115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978B19-1A4D-4B47-A430-7B1070C14207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20713"/>
            <a:ext cx="8043863" cy="536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1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090936"/>
          </a:xfrm>
        </p:spPr>
        <p:txBody>
          <a:bodyPr/>
          <a:lstStyle/>
          <a:p>
            <a:r>
              <a:rPr lang="de-DE" dirty="0"/>
              <a:t>Wünsche an das </a:t>
            </a:r>
            <a:r>
              <a:rPr lang="de-DE" dirty="0" smtClean="0"/>
              <a:t>gemeindepsychiatrische </a:t>
            </a:r>
            <a:r>
              <a:rPr lang="de-DE" dirty="0"/>
              <a:t>Versorgungssystem: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748013"/>
          </a:xfrm>
        </p:spPr>
        <p:txBody>
          <a:bodyPr/>
          <a:lstStyle/>
          <a:p>
            <a:r>
              <a:rPr lang="de-DE" dirty="0" smtClean="0"/>
              <a:t>der Kontakt zu </a:t>
            </a:r>
            <a:r>
              <a:rPr lang="de-DE" dirty="0" err="1" smtClean="0"/>
              <a:t>PsAgs</a:t>
            </a:r>
            <a:r>
              <a:rPr lang="de-DE" dirty="0" smtClean="0"/>
              <a:t>; </a:t>
            </a:r>
            <a:r>
              <a:rPr lang="de-DE" dirty="0" err="1" smtClean="0"/>
              <a:t>PIAs</a:t>
            </a:r>
            <a:r>
              <a:rPr lang="de-DE" dirty="0" smtClean="0"/>
              <a:t> und Kliniken ist gut</a:t>
            </a:r>
          </a:p>
          <a:p>
            <a:r>
              <a:rPr lang="de-DE" dirty="0" smtClean="0"/>
              <a:t>der Kontakt zu Trägern von Arbeit, Beschäftigung sollte genauso gut sein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19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323849" y="4725144"/>
            <a:ext cx="85693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1200" b="1" dirty="0" smtClean="0"/>
              <a:t>Dr</a:t>
            </a:r>
            <a:r>
              <a:rPr lang="de-DE" sz="1200" b="1" dirty="0"/>
              <a:t>. med. Dipl.-Psych. Jürgen Beckmann</a:t>
            </a:r>
            <a:endParaRPr lang="de-DE" sz="1200" dirty="0"/>
          </a:p>
          <a:p>
            <a:pPr algn="r">
              <a:defRPr/>
            </a:pPr>
            <a:r>
              <a:rPr lang="de-DE" sz="1200" dirty="0"/>
              <a:t>Facharzt für Psychiatrie</a:t>
            </a:r>
          </a:p>
          <a:p>
            <a:pPr algn="r">
              <a:defRPr/>
            </a:pPr>
            <a:r>
              <a:rPr lang="de-DE" sz="1200" dirty="0"/>
              <a:t>Forensische Psychiatrie (BÄK)</a:t>
            </a:r>
          </a:p>
          <a:p>
            <a:pPr algn="r">
              <a:defRPr/>
            </a:pPr>
            <a:endParaRPr lang="de-DE" sz="1200" dirty="0"/>
          </a:p>
          <a:p>
            <a:pPr algn="r">
              <a:defRPr/>
            </a:pPr>
            <a:r>
              <a:rPr lang="de-DE" sz="1200" dirty="0"/>
              <a:t>leitender Oberarzt des</a:t>
            </a:r>
          </a:p>
          <a:p>
            <a:pPr algn="r">
              <a:defRPr/>
            </a:pPr>
            <a:r>
              <a:rPr lang="de-DE" sz="1200" dirty="0"/>
              <a:t>besonderen organisatorischen Bereichs für</a:t>
            </a:r>
          </a:p>
          <a:p>
            <a:pPr algn="r">
              <a:defRPr/>
            </a:pPr>
            <a:r>
              <a:rPr lang="de-DE" sz="1200" dirty="0"/>
              <a:t>extern untergebrachte Patientinnen und Patienten</a:t>
            </a:r>
          </a:p>
          <a:p>
            <a:pPr algn="r">
              <a:defRPr/>
            </a:pPr>
            <a:r>
              <a:rPr lang="de-DE" sz="1200" b="1" i="1" dirty="0"/>
              <a:t>bob:ex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283845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24744"/>
            <a:ext cx="3905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9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</a:t>
            </a:r>
            <a:r>
              <a:rPr lang="de-DE" dirty="0" smtClean="0"/>
              <a:t>ückblick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97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20" y="764704"/>
            <a:ext cx="3914863" cy="572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4032448" cy="358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99" y="4509120"/>
            <a:ext cx="4680520" cy="128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80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können noch so schicke Ideen haben</a:t>
            </a:r>
          </a:p>
          <a:p>
            <a:r>
              <a:rPr lang="de-DE" dirty="0" smtClean="0"/>
              <a:t>und der Bund kann tolle Gesetzentwürfe schreiben</a:t>
            </a:r>
          </a:p>
          <a:p>
            <a:endParaRPr lang="de-DE" dirty="0"/>
          </a:p>
          <a:p>
            <a:r>
              <a:rPr lang="de-DE" dirty="0" smtClean="0"/>
              <a:t>die Sparbeschlüsse der Länder machen dann eh wieder alles kaputt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25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Straffreiheit, </a:t>
            </a:r>
            <a:r>
              <a:rPr lang="de-DE" dirty="0" smtClean="0"/>
              <a:t>psychische </a:t>
            </a:r>
            <a:r>
              <a:rPr lang="de-DE" dirty="0"/>
              <a:t>Stabilität, psychosoziale </a:t>
            </a:r>
            <a:r>
              <a:rPr lang="de-DE" dirty="0" smtClean="0"/>
              <a:t>Re-Integration </a:t>
            </a:r>
            <a:r>
              <a:rPr lang="de-DE" dirty="0"/>
              <a:t>der forensischen Patienten und letztlich eine </a:t>
            </a:r>
            <a:r>
              <a:rPr lang="de-DE" dirty="0" smtClean="0"/>
              <a:t>vollständige </a:t>
            </a:r>
            <a:r>
              <a:rPr lang="de-DE" dirty="0"/>
              <a:t>Überleitung in die Allgemein- / </a:t>
            </a:r>
            <a:r>
              <a:rPr lang="de-DE" dirty="0" smtClean="0"/>
              <a:t>Gemeindepsychiatrie</a:t>
            </a:r>
            <a:r>
              <a:rPr lang="de-DE" dirty="0"/>
              <a:t>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703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911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DC7A0-E7BF-4F5A-971F-5C1507BB4580}" type="slidenum">
              <a:rPr lang="de-DE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250" y="-100013"/>
            <a:ext cx="14046200" cy="865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de-DE" sz="2000" kern="1200" dirty="0" smtClean="0">
              <a:solidFill>
                <a:srgbClr val="000000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 smtClean="0">
                <a:solidFill>
                  <a:srgbClr val="000000"/>
                </a:solidFill>
                <a:cs typeface="Arial" charset="0"/>
              </a:rPr>
              <a:t>ab 1879		Irrenanstalt zu </a:t>
            </a:r>
            <a:r>
              <a:rPr lang="de-DE" sz="2000" kern="1200" dirty="0" err="1" smtClean="0">
                <a:solidFill>
                  <a:srgbClr val="000000"/>
                </a:solidFill>
                <a:cs typeface="Arial" charset="0"/>
              </a:rPr>
              <a:t>Dalldorf</a:t>
            </a:r>
            <a:r>
              <a:rPr lang="de-DE" sz="2000" kern="1200" dirty="0" smtClean="0">
                <a:solidFill>
                  <a:srgbClr val="000000"/>
                </a:solidFill>
                <a:cs typeface="Arial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 smtClean="0">
                <a:solidFill>
                  <a:srgbClr val="000000"/>
                </a:solidFill>
                <a:cs typeface="Arial" charset="0"/>
              </a:rPr>
              <a:t>.......	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de-DE" sz="2000" kern="1200" dirty="0">
              <a:solidFill>
                <a:srgbClr val="000000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 smtClean="0">
                <a:solidFill>
                  <a:srgbClr val="000000"/>
                </a:solidFill>
                <a:cs typeface="Arial" charset="0"/>
              </a:rPr>
              <a:t>vor </a:t>
            </a:r>
            <a:r>
              <a:rPr lang="de-DE" sz="2000" kern="1200" dirty="0">
                <a:solidFill>
                  <a:srgbClr val="000000"/>
                </a:solidFill>
                <a:cs typeface="Arial" charset="0"/>
              </a:rPr>
              <a:t>01.08.1996		Teil der Karl-Bonhoeffer-Nervenklinik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>
                <a:solidFill>
                  <a:srgbClr val="000000"/>
                </a:solidFill>
                <a:cs typeface="Arial" charset="0"/>
              </a:rPr>
              <a:t>			Krankenhausbetrieb von Berlin-Reinickendorf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>
                <a:solidFill>
                  <a:srgbClr val="000000"/>
                </a:solidFill>
                <a:cs typeface="Arial" charset="0"/>
              </a:rPr>
              <a:t>			bzw. Klinikum Buch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de-DE" sz="2000" kern="1200" dirty="0">
              <a:solidFill>
                <a:srgbClr val="000000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>
                <a:solidFill>
                  <a:srgbClr val="000000"/>
                </a:solidFill>
                <a:cs typeface="Arial" charset="0"/>
              </a:rPr>
              <a:t>seit 01.08.1996 		nachgeordnete Einrichtung der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>
                <a:solidFill>
                  <a:srgbClr val="000000"/>
                </a:solidFill>
                <a:cs typeface="Arial" charset="0"/>
              </a:rPr>
              <a:t>			Senatsverwaltung für Gesundheit und Soziales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de-DE" sz="2000" kern="1200" dirty="0">
              <a:solidFill>
                <a:srgbClr val="000000"/>
              </a:solidFill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>
                <a:solidFill>
                  <a:srgbClr val="000000"/>
                </a:solidFill>
                <a:cs typeface="Arial" charset="0"/>
              </a:rPr>
              <a:t>seit 01.01.2001		eigenständiger Krankenhausbetrieb des</a:t>
            </a:r>
          </a:p>
          <a:p>
            <a:pPr marL="0" indent="0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de-DE" sz="2000" kern="1200" dirty="0">
                <a:solidFill>
                  <a:srgbClr val="000000"/>
                </a:solidFill>
                <a:cs typeface="Arial" charset="0"/>
              </a:rPr>
              <a:t>			Landes Berlin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7A677-D37D-467F-9175-91BA9722F826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400" b="1" dirty="0" smtClean="0">
                <a:solidFill>
                  <a:schemeClr val="tx1"/>
                </a:solidFill>
              </a:rPr>
              <a:t>Epidemiologisches</a:t>
            </a:r>
          </a:p>
        </p:txBody>
      </p:sp>
      <p:sp>
        <p:nvSpPr>
          <p:cNvPr id="20483" name="Text Box 1"/>
          <p:cNvSpPr>
            <a:spLocks noGrp="1" noChangeArrowheads="1"/>
          </p:cNvSpPr>
          <p:nvPr>
            <p:ph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520" tIns="46080" rIns="182520" bIns="46080"/>
          <a:lstStyle/>
          <a:p>
            <a:pPr marL="0" indent="0">
              <a:buClr>
                <a:srgbClr val="000000"/>
              </a:buClr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1800" dirty="0" smtClean="0">
                <a:solidFill>
                  <a:srgbClr val="000000"/>
                </a:solidFill>
              </a:rPr>
              <a:t>betrifft nur den 63er Bereich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EFCED-09C1-42AA-A925-5091C10B33FD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611188" y="2582863"/>
            <a:ext cx="7847012" cy="298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1250"/>
              </a:spcBef>
              <a:buClr>
                <a:srgbClr val="000000"/>
              </a:buClr>
            </a:pPr>
            <a:endParaRPr lang="de-DE" dirty="0">
              <a:solidFill>
                <a:srgbClr val="000000"/>
              </a:solidFill>
            </a:endParaRPr>
          </a:p>
          <a:p>
            <a:pPr>
              <a:spcBef>
                <a:spcPts val="125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Durchschnittsalter:	41 Jahre</a:t>
            </a:r>
          </a:p>
          <a:p>
            <a:pPr>
              <a:spcBef>
                <a:spcPts val="875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						19 bis &gt; 70 Jahre (2010: ältester Pat. Jahrgang 1912)</a:t>
            </a:r>
          </a:p>
          <a:p>
            <a:pPr>
              <a:spcBef>
                <a:spcPts val="125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Ausländeranteil:		17 % (Berlin: 13,5 %)</a:t>
            </a:r>
          </a:p>
          <a:p>
            <a:pPr>
              <a:spcBef>
                <a:spcPts val="125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Frauen:				12 % </a:t>
            </a:r>
          </a:p>
          <a:p>
            <a:pPr>
              <a:spcBef>
                <a:spcPts val="125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                      		(20 % Ausländerinnen)</a:t>
            </a:r>
          </a:p>
          <a:p>
            <a:pPr>
              <a:spcBef>
                <a:spcPts val="1250"/>
              </a:spcBef>
              <a:buClr>
                <a:srgbClr val="000000"/>
              </a:buClr>
            </a:pPr>
            <a:r>
              <a:rPr lang="de-DE" dirty="0">
                <a:solidFill>
                  <a:srgbClr val="000000"/>
                </a:solidFill>
              </a:rPr>
              <a:t>Verweildauer:		</a:t>
            </a:r>
            <a:r>
              <a:rPr lang="de-DE" dirty="0">
                <a:solidFill>
                  <a:srgbClr val="292929"/>
                </a:solidFill>
              </a:rPr>
              <a:t>~</a:t>
            </a:r>
            <a:r>
              <a:rPr lang="de-DE" dirty="0">
                <a:solidFill>
                  <a:srgbClr val="000000"/>
                </a:solidFill>
              </a:rPr>
              <a:t>  84 Monate; bei 25 % &gt; 10 Jahre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Belegung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18.05.2015:		675 </a:t>
            </a:r>
            <a:endParaRPr lang="de-DE" dirty="0"/>
          </a:p>
          <a:p>
            <a:pPr lvl="1"/>
            <a:r>
              <a:rPr lang="de-DE" sz="1600" dirty="0" smtClean="0"/>
              <a:t>davon 109 § </a:t>
            </a:r>
            <a:r>
              <a:rPr lang="de-DE" sz="1600" dirty="0" err="1" smtClean="0"/>
              <a:t>64er</a:t>
            </a:r>
            <a:r>
              <a:rPr lang="de-DE" sz="1600" dirty="0" smtClean="0"/>
              <a:t> / 5 nach § </a:t>
            </a:r>
            <a:r>
              <a:rPr lang="de-DE" sz="1600" dirty="0" err="1" smtClean="0"/>
              <a:t>126a</a:t>
            </a:r>
            <a:r>
              <a:rPr lang="de-DE" sz="1600" dirty="0" smtClean="0"/>
              <a:t> im </a:t>
            </a:r>
            <a:r>
              <a:rPr lang="de-DE" sz="1600" dirty="0" err="1" smtClean="0"/>
              <a:t>64er</a:t>
            </a:r>
            <a:r>
              <a:rPr lang="de-DE" sz="1600" dirty="0" smtClean="0"/>
              <a:t> Bereich</a:t>
            </a:r>
          </a:p>
          <a:p>
            <a:pPr lvl="1"/>
            <a:r>
              <a:rPr lang="de-DE" sz="1600" dirty="0" smtClean="0"/>
              <a:t>60 § </a:t>
            </a:r>
            <a:r>
              <a:rPr lang="de-DE" sz="1600" dirty="0" err="1" smtClean="0"/>
              <a:t>126a</a:t>
            </a:r>
            <a:r>
              <a:rPr lang="de-DE" sz="1600" dirty="0" smtClean="0"/>
              <a:t> Pat. im </a:t>
            </a:r>
            <a:r>
              <a:rPr lang="de-DE" sz="1600" dirty="0" err="1" smtClean="0"/>
              <a:t>63er</a:t>
            </a:r>
            <a:r>
              <a:rPr lang="de-DE" sz="1600" dirty="0" smtClean="0"/>
              <a:t> Bereich</a:t>
            </a:r>
          </a:p>
          <a:p>
            <a:pPr lvl="5"/>
            <a:endParaRPr lang="de-DE" sz="1600" dirty="0"/>
          </a:p>
          <a:p>
            <a:pPr lvl="0"/>
            <a:r>
              <a:rPr lang="de-DE" sz="1600" dirty="0" smtClean="0"/>
              <a:t>unterm Strich ca. 500 § </a:t>
            </a:r>
            <a:r>
              <a:rPr lang="de-DE" sz="1600" dirty="0" err="1" smtClean="0"/>
              <a:t>63er</a:t>
            </a:r>
            <a:endParaRPr lang="de-DE" sz="1600" dirty="0" smtClean="0"/>
          </a:p>
          <a:p>
            <a:pPr lvl="0"/>
            <a:r>
              <a:rPr lang="de-DE" sz="1600" dirty="0" smtClean="0"/>
              <a:t>davon ca. 75 – 80 % </a:t>
            </a:r>
            <a:r>
              <a:rPr lang="de-DE" sz="1600" dirty="0" err="1" smtClean="0"/>
              <a:t>F20</a:t>
            </a:r>
            <a:r>
              <a:rPr lang="de-DE" sz="1600" dirty="0" smtClean="0"/>
              <a:t>.</a:t>
            </a:r>
            <a:endParaRPr lang="de-DE" sz="1600" dirty="0"/>
          </a:p>
          <a:p>
            <a:pPr lvl="5"/>
            <a:endParaRPr lang="de-DE" dirty="0"/>
          </a:p>
          <a:p>
            <a:pPr lvl="0"/>
            <a:r>
              <a:rPr lang="de-DE" b="1" dirty="0" smtClean="0"/>
              <a:t>d. h. ca. 400 </a:t>
            </a:r>
            <a:r>
              <a:rPr lang="de-DE" b="1" dirty="0" err="1" smtClean="0"/>
              <a:t>Patient.inn.en</a:t>
            </a:r>
            <a:r>
              <a:rPr lang="de-DE" b="1" dirty="0" smtClean="0"/>
              <a:t> mit einer </a:t>
            </a:r>
            <a:r>
              <a:rPr lang="de-DE" b="1" dirty="0" err="1" smtClean="0"/>
              <a:t>F20</a:t>
            </a:r>
            <a:r>
              <a:rPr lang="de-DE" b="1" dirty="0" smtClean="0"/>
              <a:t> Diagnose 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62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3" name="Diagramm" r:id="rId3" imgW="9144793" imgH="6858594" progId="Excel.Chart.8">
                  <p:embed/>
                </p:oleObj>
              </mc:Choice>
              <mc:Fallback>
                <p:oleObj name="Diagramm" r:id="rId3" imgW="9144793" imgH="6858594" progId="Excel.Chart.8">
                  <p:embed/>
                  <p:pic>
                    <p:nvPicPr>
                      <p:cNvPr id="0" name="Object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Textfeld 2"/>
          <p:cNvSpPr txBox="1">
            <a:spLocks noChangeArrowheads="1"/>
          </p:cNvSpPr>
          <p:nvPr/>
        </p:nvSpPr>
        <p:spPr bwMode="auto">
          <a:xfrm>
            <a:off x="5138738" y="5876925"/>
            <a:ext cx="214471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bg1"/>
                </a:solidFill>
              </a:rPr>
              <a:t>Diagnosen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658888"/>
          </a:xfrm>
        </p:spPr>
        <p:txBody>
          <a:bodyPr/>
          <a:lstStyle/>
          <a:p>
            <a:r>
              <a:rPr lang="de-DE" dirty="0" smtClean="0"/>
              <a:t>Schizophrene Patienten in der Forensik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3997"/>
          </a:xfrm>
        </p:spPr>
        <p:txBody>
          <a:bodyPr/>
          <a:lstStyle/>
          <a:p>
            <a:r>
              <a:rPr lang="de-DE" dirty="0" smtClean="0"/>
              <a:t>Tendenz steigend:</a:t>
            </a:r>
          </a:p>
          <a:p>
            <a:pPr lvl="1"/>
            <a:r>
              <a:rPr lang="de-DE" dirty="0" smtClean="0"/>
              <a:t>vor 5 Jahren knapp 75 %; in einigen Kliniken jetzt schon bei fast 80 %</a:t>
            </a:r>
            <a:endParaRPr lang="de-DE" dirty="0"/>
          </a:p>
          <a:p>
            <a:pPr lvl="1"/>
            <a:r>
              <a:rPr lang="de-DE" dirty="0" smtClean="0"/>
              <a:t>davon immer mehr: double-trouble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mehr als 80 % hatten vor der Forensik Kontakt in der AP/Gemeindepsychiatrie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14B1E-2B5E-4B4B-81A8-96CC3AC74BBA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248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name="Diagramm" r:id="rId4" imgW="9144793" imgH="6858594" progId="Excel.Chart.8">
                  <p:embed/>
                </p:oleObj>
              </mc:Choice>
              <mc:Fallback>
                <p:oleObj name="Diagramm" r:id="rId4" imgW="9144793" imgH="6858594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feld 2"/>
          <p:cNvSpPr txBox="1">
            <a:spLocks noChangeArrowheads="1"/>
          </p:cNvSpPr>
          <p:nvPr/>
        </p:nvSpPr>
        <p:spPr bwMode="auto">
          <a:xfrm>
            <a:off x="1258888" y="5589588"/>
            <a:ext cx="6842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bg1"/>
                </a:solidFill>
              </a:rPr>
              <a:t>Schizophrenien</a:t>
            </a:r>
            <a:r>
              <a:rPr lang="de-DE" dirty="0">
                <a:solidFill>
                  <a:schemeClr val="bg1"/>
                </a:solidFill>
              </a:rPr>
              <a:t> - Differenzierung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8763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MV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278</Words>
  <Application>Microsoft Office PowerPoint</Application>
  <PresentationFormat>Bildschirmpräsentation (4:3)</PresentationFormat>
  <Paragraphs>114</Paragraphs>
  <Slides>25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KMV</vt:lpstr>
      <vt:lpstr>Diagramm</vt:lpstr>
      <vt:lpstr>PowerPoint-Präsentation</vt:lpstr>
      <vt:lpstr>PowerPoint-Präsentation</vt:lpstr>
      <vt:lpstr>PowerPoint-Präsentation</vt:lpstr>
      <vt:lpstr>Epidemiologisches</vt:lpstr>
      <vt:lpstr>Belegung</vt:lpstr>
      <vt:lpstr>PowerPoint-Präsentation</vt:lpstr>
      <vt:lpstr>Schizophrene Patienten in der Forensik</vt:lpstr>
      <vt:lpstr>PowerPoint-Präsentation</vt:lpstr>
      <vt:lpstr>PowerPoint-Präsentation</vt:lpstr>
      <vt:lpstr>PowerPoint-Präsentation</vt:lpstr>
      <vt:lpstr>Veränderungsbedarf im Maßregelrecht</vt:lpstr>
      <vt:lpstr>Veränderungsbedarf im Maßregelrecht</vt:lpstr>
      <vt:lpstr>Veränderungsbedarf im Maßregelrecht</vt:lpstr>
      <vt:lpstr>Veränderungsbedarf im Maßregelrecht</vt:lpstr>
      <vt:lpstr>Veränderungsbedarf im Maßregelrecht</vt:lpstr>
      <vt:lpstr>PowerPoint-Präsentation</vt:lpstr>
      <vt:lpstr>PowerPoint-Präsentation</vt:lpstr>
      <vt:lpstr>PowerPoint-Präsentation</vt:lpstr>
      <vt:lpstr>Wünsche an das gemeindepsychiatrische Versorgungssystem: </vt:lpstr>
      <vt:lpstr>PowerPoint-Präsentation</vt:lpstr>
      <vt:lpstr>PowerPoint-Präsentation</vt:lpstr>
      <vt:lpstr>PowerPoint-Präsentation</vt:lpstr>
      <vt:lpstr>PowerPoint-Präsentation</vt:lpstr>
      <vt:lpstr>ZIELE</vt:lpstr>
      <vt:lpstr>PowerPoint-Präsentation</vt:lpstr>
    </vt:vector>
  </TitlesOfParts>
  <Company>SenIntArbSoz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Beckmann Dr., Jürgen</dc:creator>
  <cp:lastModifiedBy>Richard Suhre</cp:lastModifiedBy>
  <cp:revision>172</cp:revision>
  <cp:lastPrinted>2015-02-23T12:30:03Z</cp:lastPrinted>
  <dcterms:created xsi:type="dcterms:W3CDTF">2011-07-11T08:50:26Z</dcterms:created>
  <dcterms:modified xsi:type="dcterms:W3CDTF">2015-06-16T12:30:15Z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