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81" r:id="rId2"/>
    <p:sldId id="428" r:id="rId3"/>
    <p:sldId id="422" r:id="rId4"/>
    <p:sldId id="429" r:id="rId5"/>
    <p:sldId id="431" r:id="rId6"/>
    <p:sldId id="427" r:id="rId7"/>
    <p:sldId id="424" r:id="rId8"/>
    <p:sldId id="432" r:id="rId9"/>
    <p:sldId id="419" r:id="rId10"/>
    <p:sldId id="433" r:id="rId11"/>
    <p:sldId id="434" r:id="rId12"/>
    <p:sldId id="421" r:id="rId13"/>
    <p:sldId id="436" r:id="rId14"/>
    <p:sldId id="435" r:id="rId15"/>
    <p:sldId id="373" r:id="rId16"/>
    <p:sldId id="384" r:id="rId17"/>
    <p:sldId id="430" r:id="rId18"/>
  </p:sldIdLst>
  <p:sldSz cx="9144000" cy="6858000" type="screen4x3"/>
  <p:notesSz cx="6797675" cy="99282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Trebuchet MS" pitchFamily="34" charset="0"/>
        <a:ea typeface="+mn-ea"/>
        <a:cs typeface="+mn-cs"/>
        <a:sym typeface="GillSans" charset="0"/>
      </a:defRPr>
    </a:lvl1pPr>
    <a:lvl2pPr marL="320675" indent="136525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Trebuchet MS" pitchFamily="34" charset="0"/>
        <a:ea typeface="+mn-ea"/>
        <a:cs typeface="+mn-cs"/>
        <a:sym typeface="GillSans" charset="0"/>
      </a:defRPr>
    </a:lvl2pPr>
    <a:lvl3pPr marL="641350" indent="273050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Trebuchet MS" pitchFamily="34" charset="0"/>
        <a:ea typeface="+mn-ea"/>
        <a:cs typeface="+mn-cs"/>
        <a:sym typeface="GillSans" charset="0"/>
      </a:defRPr>
    </a:lvl3pPr>
    <a:lvl4pPr marL="963613" indent="407988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Trebuchet MS" pitchFamily="34" charset="0"/>
        <a:ea typeface="+mn-ea"/>
        <a:cs typeface="+mn-cs"/>
        <a:sym typeface="GillSans" charset="0"/>
      </a:defRPr>
    </a:lvl4pPr>
    <a:lvl5pPr marL="1284288" indent="544513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Trebuchet MS" pitchFamily="34" charset="0"/>
        <a:ea typeface="+mn-ea"/>
        <a:cs typeface="+mn-cs"/>
        <a:sym typeface="GillSans" charset="0"/>
      </a:defRPr>
    </a:lvl5pPr>
    <a:lvl6pPr marL="2286000" algn="l" defTabSz="914400" rtl="0" eaLnBrk="1" latinLnBrk="0" hangingPunct="1">
      <a:defRPr sz="3000" kern="1200">
        <a:solidFill>
          <a:srgbClr val="000000"/>
        </a:solidFill>
        <a:latin typeface="Trebuchet MS" pitchFamily="34" charset="0"/>
        <a:ea typeface="+mn-ea"/>
        <a:cs typeface="+mn-cs"/>
        <a:sym typeface="GillSans" charset="0"/>
      </a:defRPr>
    </a:lvl6pPr>
    <a:lvl7pPr marL="2743200" algn="l" defTabSz="914400" rtl="0" eaLnBrk="1" latinLnBrk="0" hangingPunct="1">
      <a:defRPr sz="3000" kern="1200">
        <a:solidFill>
          <a:srgbClr val="000000"/>
        </a:solidFill>
        <a:latin typeface="Trebuchet MS" pitchFamily="34" charset="0"/>
        <a:ea typeface="+mn-ea"/>
        <a:cs typeface="+mn-cs"/>
        <a:sym typeface="GillSans" charset="0"/>
      </a:defRPr>
    </a:lvl7pPr>
    <a:lvl8pPr marL="3200400" algn="l" defTabSz="914400" rtl="0" eaLnBrk="1" latinLnBrk="0" hangingPunct="1">
      <a:defRPr sz="3000" kern="1200">
        <a:solidFill>
          <a:srgbClr val="000000"/>
        </a:solidFill>
        <a:latin typeface="Trebuchet MS" pitchFamily="34" charset="0"/>
        <a:ea typeface="+mn-ea"/>
        <a:cs typeface="+mn-cs"/>
        <a:sym typeface="GillSans" charset="0"/>
      </a:defRPr>
    </a:lvl8pPr>
    <a:lvl9pPr marL="3657600" algn="l" defTabSz="914400" rtl="0" eaLnBrk="1" latinLnBrk="0" hangingPunct="1">
      <a:defRPr sz="3000" kern="1200">
        <a:solidFill>
          <a:srgbClr val="000000"/>
        </a:solidFill>
        <a:latin typeface="Trebuchet MS" pitchFamily="34" charset="0"/>
        <a:ea typeface="+mn-ea"/>
        <a:cs typeface="+mn-cs"/>
        <a:sym typeface="Gill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7" autoAdjust="0"/>
    <p:restoredTop sz="90544" autoAdjust="0"/>
  </p:normalViewPr>
  <p:slideViewPr>
    <p:cSldViewPr>
      <p:cViewPr>
        <p:scale>
          <a:sx n="110" d="100"/>
          <a:sy n="110" d="100"/>
        </p:scale>
        <p:origin x="-101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Forschung2\Baden-W&#252;rttemberg\SM_belegungsstatistik\L&#228;nder_BRD_Vergl_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Forschung2\Baden-W&#252;rttemberg\SM_belegungsstatistik\L&#228;nder_BRD_Vergl_2012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FrankU\AppData\Local\Microsoft\Windows\Temporary%20Internet%20Files\Content.Outlook\SC5B2Q23\Zuweisungen_93_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 dirty="0" err="1" smtClean="0"/>
              <a:t>Patienten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rechtskräftiger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Unterbringung</a:t>
            </a:r>
            <a:r>
              <a:rPr lang="en-US" baseline="0" dirty="0" smtClean="0"/>
              <a:t> </a:t>
            </a:r>
          </a:p>
          <a:p>
            <a:pPr>
              <a:defRPr/>
            </a:pPr>
            <a:r>
              <a:rPr lang="en-US" baseline="0" dirty="0" err="1" smtClean="0"/>
              <a:t>gemäß</a:t>
            </a:r>
            <a:r>
              <a:rPr lang="en-US" baseline="0" dirty="0" smtClean="0"/>
              <a:t> § 63 StGB </a:t>
            </a:r>
            <a:br>
              <a:rPr lang="en-US" baseline="0" dirty="0" smtClean="0"/>
            </a:br>
            <a:r>
              <a:rPr lang="en-US" baseline="0" dirty="0" err="1" smtClean="0"/>
              <a:t>Alte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Bundesländer</a:t>
            </a:r>
            <a:r>
              <a:rPr lang="en-US" baseline="0" dirty="0" smtClean="0"/>
              <a:t> 1993-2012 (</a:t>
            </a:r>
            <a:r>
              <a:rPr lang="en-US" baseline="0" dirty="0" err="1" smtClean="0"/>
              <a:t>Prävalenz</a:t>
            </a:r>
            <a:r>
              <a:rPr lang="en-US" baseline="0" dirty="0" smtClean="0"/>
              <a:t>)</a:t>
            </a:r>
            <a:endParaRPr lang="en-US" dirty="0"/>
          </a:p>
        </c:rich>
      </c:tx>
      <c:layout>
        <c:manualLayout>
          <c:xMode val="edge"/>
          <c:yMode val="edge"/>
          <c:x val="0.18114424514200325"/>
          <c:y val="4.677716390423576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44769007281847"/>
          <c:y val="0.22864439692500391"/>
          <c:w val="0.85530563086194722"/>
          <c:h val="0.62098122093875363"/>
        </c:manualLayout>
      </c:layout>
      <c:lineChart>
        <c:grouping val="standard"/>
        <c:varyColors val="0"/>
        <c:ser>
          <c:idx val="0"/>
          <c:order val="0"/>
          <c:tx>
            <c:strRef>
              <c:f>'Bestände1 (2)'!$A$69</c:f>
              <c:strCache>
                <c:ptCount val="1"/>
                <c:pt idx="0">
                  <c:v>BRD (alte Länder)</c:v>
                </c:pt>
              </c:strCache>
            </c:strRef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6"/>
            <c:spPr>
              <a:solidFill>
                <a:srgbClr val="1F497D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trendline>
            <c:spPr>
              <a:ln>
                <a:solidFill>
                  <a:srgbClr val="0000FF"/>
                </a:solidFill>
                <a:prstDash val="dash"/>
              </a:ln>
            </c:spPr>
            <c:trendlineType val="poly"/>
            <c:order val="3"/>
            <c:dispRSqr val="1"/>
            <c:dispEq val="1"/>
            <c:trendlineLbl>
              <c:layout>
                <c:manualLayout>
                  <c:x val="-0.50076731005969388"/>
                  <c:y val="0.1242967423189750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000">
                      <a:solidFill>
                        <a:srgbClr val="0000FF"/>
                      </a:solidFill>
                    </a:defRPr>
                  </a:pPr>
                  <a:endParaRPr lang="de-DE"/>
                </a:p>
              </c:txPr>
            </c:trendlineLbl>
          </c:trendline>
          <c:cat>
            <c:numRef>
              <c:f>'Bestände1 (2)'!$B$5:$U$5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'Bestände1 (2)'!$B$69:$U$69</c:f>
              <c:numCache>
                <c:formatCode>0.0</c:formatCode>
                <c:ptCount val="20"/>
                <c:pt idx="0">
                  <c:v>4.0737734566973174</c:v>
                </c:pt>
                <c:pt idx="1">
                  <c:v>4.0916248213591295</c:v>
                </c:pt>
                <c:pt idx="2">
                  <c:v>4.2827750969327125</c:v>
                </c:pt>
                <c:pt idx="3">
                  <c:v>4.406299791850592</c:v>
                </c:pt>
                <c:pt idx="4">
                  <c:v>4.9121694828227058</c:v>
                </c:pt>
                <c:pt idx="5">
                  <c:v>5.398316519116106</c:v>
                </c:pt>
                <c:pt idx="6">
                  <c:v>5.7186466037799315</c:v>
                </c:pt>
                <c:pt idx="7">
                  <c:v>6.054700107867796</c:v>
                </c:pt>
                <c:pt idx="8">
                  <c:v>6.5142230769496097</c:v>
                </c:pt>
                <c:pt idx="9">
                  <c:v>7.1532556882493354</c:v>
                </c:pt>
                <c:pt idx="10">
                  <c:v>7.6020844666358744</c:v>
                </c:pt>
                <c:pt idx="11">
                  <c:v>7.9588818421100553</c:v>
                </c:pt>
                <c:pt idx="12">
                  <c:v>8.3713012514791441</c:v>
                </c:pt>
                <c:pt idx="13">
                  <c:v>8.5115711690050109</c:v>
                </c:pt>
                <c:pt idx="14">
                  <c:v>8.8592259870860577</c:v>
                </c:pt>
                <c:pt idx="15">
                  <c:v>9.0383100384206472</c:v>
                </c:pt>
                <c:pt idx="16">
                  <c:v>9.2732583986482595</c:v>
                </c:pt>
                <c:pt idx="17">
                  <c:v>9.4358119024028131</c:v>
                </c:pt>
                <c:pt idx="18">
                  <c:v>9.6086689254618456</c:v>
                </c:pt>
                <c:pt idx="19">
                  <c:v>9.7935326534159728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917888"/>
        <c:axId val="90936064"/>
      </c:lineChart>
      <c:catAx>
        <c:axId val="90917888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spPr>
          <a:ln>
            <a:solidFill>
              <a:srgbClr val="0000FF"/>
            </a:solidFill>
          </a:ln>
        </c:spPr>
        <c:txPr>
          <a:bodyPr rot="-1620000"/>
          <a:lstStyle/>
          <a:p>
            <a:pPr>
              <a:defRPr sz="9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defRPr>
            </a:pPr>
            <a:endParaRPr lang="de-DE"/>
          </a:p>
        </c:txPr>
        <c:crossAx val="90936064"/>
        <c:crosses val="max"/>
        <c:auto val="1"/>
        <c:lblAlgn val="ctr"/>
        <c:lblOffset val="100"/>
        <c:noMultiLvlLbl val="0"/>
      </c:catAx>
      <c:valAx>
        <c:axId val="90936064"/>
        <c:scaling>
          <c:orientation val="minMax"/>
          <c:max val="1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000" b="1" i="0" u="none" strike="noStrike" baseline="0">
                    <a:solidFill>
                      <a:srgbClr val="0000FF"/>
                    </a:solidFill>
                  </a:rPr>
                  <a:t>Patienten auf 100.000 Ew</a:t>
                </a:r>
                <a:endParaRPr lang="de-DE">
                  <a:solidFill>
                    <a:srgbClr val="0000FF"/>
                  </a:solidFill>
                </a:endParaRP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spPr>
          <a:ln>
            <a:solidFill>
              <a:srgbClr val="0000FF"/>
            </a:solidFill>
          </a:ln>
        </c:spPr>
        <c:txPr>
          <a:bodyPr/>
          <a:lstStyle/>
          <a:p>
            <a:pPr>
              <a:defRPr>
                <a:solidFill>
                  <a:srgbClr val="0000FF"/>
                </a:solidFill>
              </a:defRPr>
            </a:pPr>
            <a:endParaRPr lang="de-DE"/>
          </a:p>
        </c:txPr>
        <c:crossAx val="90917888"/>
        <c:crosses val="autoZero"/>
        <c:crossBetween val="between"/>
      </c:valAx>
    </c:plotArea>
    <c:legend>
      <c:legendPos val="r"/>
      <c:legendEntry>
        <c:idx val="1"/>
        <c:txPr>
          <a:bodyPr/>
          <a:lstStyle/>
          <a:p>
            <a:pPr>
              <a:defRPr>
                <a:solidFill>
                  <a:srgbClr val="0000FF"/>
                </a:solidFill>
              </a:defRPr>
            </a:pPr>
            <a:endParaRPr lang="de-DE"/>
          </a:p>
        </c:txPr>
      </c:legendEntry>
      <c:layout>
        <c:manualLayout>
          <c:xMode val="edge"/>
          <c:yMode val="edge"/>
          <c:x val="0.11267460545105211"/>
          <c:y val="0.2331694578786789"/>
          <c:w val="0.26747422010145061"/>
          <c:h val="0.12876896891695638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91386557036447"/>
          <c:y val="0.10362461358996802"/>
          <c:w val="0.83585887702067674"/>
          <c:h val="0.609041936424619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'Bestände1 (2)'!$AD$56</c:f>
              <c:strCache>
                <c:ptCount val="1"/>
                <c:pt idx="0">
                  <c:v>1993</c:v>
                </c:pt>
              </c:strCache>
            </c:strRef>
          </c:tx>
          <c:spPr>
            <a:solidFill>
              <a:srgbClr val="FF99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12"/>
              <c:layout>
                <c:manualLayout>
                  <c:x val="-1.50758685879439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bg1">
                          <a:lumMod val="50000"/>
                        </a:schemeClr>
                      </a:solidFill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'Bestände1 (2)'!$AF$58:$AF$68</c:f>
              <c:strCache>
                <c:ptCount val="11"/>
                <c:pt idx="0">
                  <c:v>Baden-Württemberg</c:v>
                </c:pt>
                <c:pt idx="1">
                  <c:v>Hessen</c:v>
                </c:pt>
                <c:pt idx="2">
                  <c:v>Rheinland-Pfalz</c:v>
                </c:pt>
                <c:pt idx="3">
                  <c:v>Schleswig-Holstein</c:v>
                </c:pt>
                <c:pt idx="4">
                  <c:v>Bayern</c:v>
                </c:pt>
                <c:pt idx="5">
                  <c:v>Niedersachsen</c:v>
                </c:pt>
                <c:pt idx="6">
                  <c:v>Saarland</c:v>
                </c:pt>
                <c:pt idx="7">
                  <c:v>Nordrhein-Westfalen</c:v>
                </c:pt>
                <c:pt idx="8">
                  <c:v>Bremen</c:v>
                </c:pt>
                <c:pt idx="9">
                  <c:v>Hamburg</c:v>
                </c:pt>
                <c:pt idx="10">
                  <c:v>Berlin</c:v>
                </c:pt>
              </c:strCache>
            </c:strRef>
          </c:cat>
          <c:val>
            <c:numRef>
              <c:f>'Bestände1 (2)'!$AD$58:$AD$68</c:f>
              <c:numCache>
                <c:formatCode>0.0</c:formatCode>
                <c:ptCount val="11"/>
                <c:pt idx="0">
                  <c:v>3.3123689543098629</c:v>
                </c:pt>
                <c:pt idx="1">
                  <c:v>3.3465777264611076</c:v>
                </c:pt>
                <c:pt idx="2">
                  <c:v>4.0725313134971852</c:v>
                </c:pt>
                <c:pt idx="3">
                  <c:v>5.9656792986687703</c:v>
                </c:pt>
                <c:pt idx="4">
                  <c:v>3.6701788109274394</c:v>
                </c:pt>
                <c:pt idx="5">
                  <c:v>3.4533716248056359</c:v>
                </c:pt>
                <c:pt idx="6">
                  <c:v>3.7971013958223114</c:v>
                </c:pt>
                <c:pt idx="7">
                  <c:v>3.2240138969441388</c:v>
                </c:pt>
                <c:pt idx="8">
                  <c:v>4.0821641467670675</c:v>
                </c:pt>
                <c:pt idx="9">
                  <c:v>2.0048188752395197</c:v>
                </c:pt>
                <c:pt idx="10">
                  <c:v>2.786433875660645</c:v>
                </c:pt>
              </c:numCache>
            </c:numRef>
          </c:val>
        </c:ser>
        <c:ser>
          <c:idx val="1"/>
          <c:order val="1"/>
          <c:tx>
            <c:strRef>
              <c:f>'Bestände1 (2)'!$AE$56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'Bestände1 (2)'!$AF$58:$AF$68</c:f>
              <c:strCache>
                <c:ptCount val="11"/>
                <c:pt idx="0">
                  <c:v>Baden-Württemberg</c:v>
                </c:pt>
                <c:pt idx="1">
                  <c:v>Hessen</c:v>
                </c:pt>
                <c:pt idx="2">
                  <c:v>Rheinland-Pfalz</c:v>
                </c:pt>
                <c:pt idx="3">
                  <c:v>Schleswig-Holstein</c:v>
                </c:pt>
                <c:pt idx="4">
                  <c:v>Bayern</c:v>
                </c:pt>
                <c:pt idx="5">
                  <c:v>Niedersachsen</c:v>
                </c:pt>
                <c:pt idx="6">
                  <c:v>Saarland</c:v>
                </c:pt>
                <c:pt idx="7">
                  <c:v>Nordrhein-Westfalen</c:v>
                </c:pt>
                <c:pt idx="8">
                  <c:v>Bremen</c:v>
                </c:pt>
                <c:pt idx="9">
                  <c:v>Hamburg</c:v>
                </c:pt>
                <c:pt idx="10">
                  <c:v>Berlin</c:v>
                </c:pt>
              </c:strCache>
            </c:strRef>
          </c:cat>
          <c:val>
            <c:numRef>
              <c:f>'Bestände1 (2)'!$AE$58:$AE$68</c:f>
              <c:numCache>
                <c:formatCode>0.0</c:formatCode>
                <c:ptCount val="11"/>
                <c:pt idx="0">
                  <c:v>5.6383171678299089</c:v>
                </c:pt>
                <c:pt idx="1">
                  <c:v>7.8984708835613384</c:v>
                </c:pt>
                <c:pt idx="2">
                  <c:v>8.2026866298538597</c:v>
                </c:pt>
                <c:pt idx="3">
                  <c:v>8.7068341664496227</c:v>
                </c:pt>
                <c:pt idx="4">
                  <c:v>9.8276530401880393</c:v>
                </c:pt>
                <c:pt idx="5">
                  <c:v>10.723621753195618</c:v>
                </c:pt>
                <c:pt idx="6">
                  <c:v>11.379108848853502</c:v>
                </c:pt>
                <c:pt idx="7">
                  <c:v>12.259084354634124</c:v>
                </c:pt>
                <c:pt idx="8">
                  <c:v>14.386185157016014</c:v>
                </c:pt>
                <c:pt idx="9">
                  <c:v>14.594654125765739</c:v>
                </c:pt>
                <c:pt idx="10">
                  <c:v>16.547948549754654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30"/>
        <c:axId val="89784320"/>
        <c:axId val="89785856"/>
      </c:barChart>
      <c:catAx>
        <c:axId val="89784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89785856"/>
        <c:crosses val="autoZero"/>
        <c:auto val="1"/>
        <c:lblAlgn val="ctr"/>
        <c:lblOffset val="100"/>
        <c:noMultiLvlLbl val="0"/>
      </c:catAx>
      <c:valAx>
        <c:axId val="89785856"/>
        <c:scaling>
          <c:orientation val="minMax"/>
        </c:scaling>
        <c:delete val="1"/>
        <c:axPos val="l"/>
        <c:numFmt formatCode="0" sourceLinked="0"/>
        <c:majorTickMark val="out"/>
        <c:minorTickMark val="none"/>
        <c:tickLblPos val="none"/>
        <c:crossAx val="8978432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 b="1">
                <a:solidFill>
                  <a:srgbClr val="FF9900"/>
                </a:solidFill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de-DE"/>
          </a:p>
        </c:txPr>
      </c:legendEntry>
      <c:layout>
        <c:manualLayout>
          <c:xMode val="edge"/>
          <c:yMode val="edge"/>
          <c:x val="0"/>
          <c:y val="0.51256932715683656"/>
          <c:w val="0.12052360014151355"/>
          <c:h val="0.129325083884775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400"/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de-DE" sz="1800" b="1" i="0" baseline="0">
                <a:effectLst/>
              </a:rPr>
              <a:t>Zuweisungen in den MRV gemäß §63 StGB</a:t>
            </a:r>
            <a:endParaRPr lang="de-DE">
              <a:effectLst/>
            </a:endParaRPr>
          </a:p>
        </c:rich>
      </c:tx>
      <c:layout>
        <c:manualLayout>
          <c:xMode val="edge"/>
          <c:yMode val="edge"/>
          <c:x val="0.1722536636087246"/>
          <c:y val="0.1078119317589360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413461868028989"/>
          <c:y val="0.20357824091211088"/>
          <c:w val="0.75317600467602197"/>
          <c:h val="0.69681691164467274"/>
        </c:manualLayout>
      </c:layout>
      <c:lineChart>
        <c:grouping val="standard"/>
        <c:varyColors val="0"/>
        <c:ser>
          <c:idx val="0"/>
          <c:order val="0"/>
          <c:tx>
            <c:strRef>
              <c:f>Tabelle1!$A$17</c:f>
              <c:strCache>
                <c:ptCount val="1"/>
                <c:pt idx="0">
                  <c:v>Alte Bundesländer</c:v>
                </c:pt>
              </c:strCache>
            </c:strRef>
          </c:tx>
          <c:spPr>
            <a:ln w="19050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triangle"/>
            <c:size val="5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trendline>
            <c:spPr>
              <a:ln>
                <a:solidFill>
                  <a:srgbClr val="FF0000"/>
                </a:solidFill>
                <a:prstDash val="dash"/>
              </a:ln>
            </c:spPr>
            <c:trendlineType val="poly"/>
            <c:order val="3"/>
            <c:dispRSqr val="0"/>
            <c:dispEq val="0"/>
          </c:trendline>
          <c:cat>
            <c:numRef>
              <c:f>'C:\Users\FrankU\AppData\Local\Microsoft\Windows\Temporary Internet Files\Content.Outlook\SC5B2Q23\Berlin2014\[Länder_BRD_Vergl_2012_4.xlsx]Inz'!$B$5:$U$5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Tabelle1!$B$17:$R$17</c:f>
              <c:numCache>
                <c:formatCode>0</c:formatCode>
                <c:ptCount val="17"/>
                <c:pt idx="0">
                  <c:v>467</c:v>
                </c:pt>
                <c:pt idx="1">
                  <c:v>551</c:v>
                </c:pt>
                <c:pt idx="2">
                  <c:v>559</c:v>
                </c:pt>
                <c:pt idx="3">
                  <c:v>628</c:v>
                </c:pt>
                <c:pt idx="4">
                  <c:v>739</c:v>
                </c:pt>
                <c:pt idx="5">
                  <c:v>770</c:v>
                </c:pt>
                <c:pt idx="6">
                  <c:v>709</c:v>
                </c:pt>
                <c:pt idx="7">
                  <c:v>758</c:v>
                </c:pt>
                <c:pt idx="8">
                  <c:v>790</c:v>
                </c:pt>
                <c:pt idx="9">
                  <c:v>864</c:v>
                </c:pt>
                <c:pt idx="10">
                  <c:v>876</c:v>
                </c:pt>
                <c:pt idx="11">
                  <c:v>968</c:v>
                </c:pt>
                <c:pt idx="12">
                  <c:v>861</c:v>
                </c:pt>
                <c:pt idx="13">
                  <c:v>796</c:v>
                </c:pt>
                <c:pt idx="14">
                  <c:v>890</c:v>
                </c:pt>
                <c:pt idx="15">
                  <c:v>980</c:v>
                </c:pt>
                <c:pt idx="16">
                  <c:v>869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Tabelle1!$A$18</c:f>
              <c:strCache>
                <c:ptCount val="1"/>
                <c:pt idx="0">
                  <c:v>Schuldunfähige (alte BL)</c:v>
                </c:pt>
              </c:strCache>
            </c:strRef>
          </c:tx>
          <c:spPr>
            <a:ln w="19050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4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val>
            <c:numRef>
              <c:f>Tabelle1!$B$18:$U$18</c:f>
              <c:numCache>
                <c:formatCode>General</c:formatCode>
                <c:ptCount val="20"/>
                <c:pt idx="2">
                  <c:v>347.83563839436113</c:v>
                </c:pt>
                <c:pt idx="3">
                  <c:v>404.69627507163324</c:v>
                </c:pt>
                <c:pt idx="4">
                  <c:v>464</c:v>
                </c:pt>
                <c:pt idx="5">
                  <c:v>454</c:v>
                </c:pt>
                <c:pt idx="6">
                  <c:v>466</c:v>
                </c:pt>
                <c:pt idx="7">
                  <c:v>497</c:v>
                </c:pt>
                <c:pt idx="8">
                  <c:v>512</c:v>
                </c:pt>
                <c:pt idx="9">
                  <c:v>554</c:v>
                </c:pt>
                <c:pt idx="10">
                  <c:v>536</c:v>
                </c:pt>
                <c:pt idx="11">
                  <c:v>666</c:v>
                </c:pt>
                <c:pt idx="12">
                  <c:v>581</c:v>
                </c:pt>
                <c:pt idx="13">
                  <c:v>579</c:v>
                </c:pt>
                <c:pt idx="14">
                  <c:v>626</c:v>
                </c:pt>
                <c:pt idx="15">
                  <c:v>708</c:v>
                </c:pt>
                <c:pt idx="16">
                  <c:v>639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Tabelle1!$A$19</c:f>
              <c:strCache>
                <c:ptCount val="1"/>
                <c:pt idx="0">
                  <c:v>Gesamt</c:v>
                </c:pt>
              </c:strCache>
            </c:strRef>
          </c:tx>
          <c:spPr>
            <a:ln w="222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triangle"/>
            <c:size val="5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val>
            <c:numRef>
              <c:f>Tabelle1!$B$19:$U$19</c:f>
              <c:numCache>
                <c:formatCode>General</c:formatCode>
                <c:ptCount val="20"/>
                <c:pt idx="14">
                  <c:v>1023</c:v>
                </c:pt>
                <c:pt idx="15">
                  <c:v>1104</c:v>
                </c:pt>
                <c:pt idx="16">
                  <c:v>968</c:v>
                </c:pt>
                <c:pt idx="17">
                  <c:v>948</c:v>
                </c:pt>
                <c:pt idx="18">
                  <c:v>881</c:v>
                </c:pt>
                <c:pt idx="19">
                  <c:v>817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Tabelle1!$A$20</c:f>
              <c:strCache>
                <c:ptCount val="1"/>
                <c:pt idx="0">
                  <c:v>Schuldunfähige (Gesamt)</c:v>
                </c:pt>
              </c:strCache>
            </c:strRef>
          </c:tx>
          <c:spPr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4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val>
            <c:numRef>
              <c:f>Tabelle1!$B$20:$U$20</c:f>
              <c:numCache>
                <c:formatCode>General</c:formatCode>
                <c:ptCount val="20"/>
                <c:pt idx="14">
                  <c:v>694</c:v>
                </c:pt>
                <c:pt idx="15">
                  <c:v>772</c:v>
                </c:pt>
                <c:pt idx="16" formatCode="#\ ###\ ##0\ ;\-#\ ###\ ##0\ ;\-\ ">
                  <c:v>714</c:v>
                </c:pt>
                <c:pt idx="17">
                  <c:v>670</c:v>
                </c:pt>
                <c:pt idx="18">
                  <c:v>620</c:v>
                </c:pt>
                <c:pt idx="19">
                  <c:v>581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696960"/>
        <c:axId val="92698880"/>
      </c:lineChart>
      <c:catAx>
        <c:axId val="92696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698880"/>
        <c:crosses val="autoZero"/>
        <c:auto val="1"/>
        <c:lblAlgn val="ctr"/>
        <c:lblOffset val="100"/>
        <c:noMultiLvlLbl val="0"/>
      </c:catAx>
      <c:valAx>
        <c:axId val="9269888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Anzahl Patienten</a:t>
                </a:r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crossAx val="92696960"/>
        <c:crosses val="autoZero"/>
        <c:crossBetween val="between"/>
      </c:valAx>
      <c:spPr>
        <a:ln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100">
                <a:solidFill>
                  <a:srgbClr val="C00000"/>
                </a:solidFill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1100">
                <a:solidFill>
                  <a:srgbClr val="C00000"/>
                </a:solidFill>
              </a:defRPr>
            </a:pPr>
            <a:endParaRPr lang="de-DE"/>
          </a:p>
        </c:txPr>
      </c:legendEntry>
      <c:legendEntry>
        <c:idx val="4"/>
        <c:delete val="1"/>
      </c:legendEntry>
      <c:layout>
        <c:manualLayout>
          <c:xMode val="edge"/>
          <c:yMode val="edge"/>
          <c:x val="0.11620671973524761"/>
          <c:y val="0.20706846623638278"/>
          <c:w val="0.31612285334281848"/>
          <c:h val="0.1788550443633565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100"/>
          </a:pPr>
          <a:endParaRPr lang="de-DE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0.7456</cdr:x>
      <cdr:y>0.69139</cdr:y>
    </cdr:from>
    <cdr:to>
      <cdr:x>0.94601</cdr:x>
      <cdr:y>0.77158</cdr:y>
    </cdr:to>
    <cdr:sp macro="" textlink="">
      <cdr:nvSpPr>
        <cdr:cNvPr id="2" name="Textfeld 10"/>
        <cdr:cNvSpPr txBox="1"/>
      </cdr:nvSpPr>
      <cdr:spPr>
        <a:xfrm xmlns:a="http://schemas.openxmlformats.org/drawingml/2006/main">
          <a:off x="4394200" y="4051300"/>
          <a:ext cx="1181100" cy="4699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</a:schemeClr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de-DE" sz="1100">
              <a:solidFill>
                <a:sysClr val="windowText" lastClr="000000"/>
              </a:solidFill>
            </a:rPr>
            <a:t>Anteil der Schuldunfähigen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453E302-9873-4445-A798-D12503DF43F1}" type="datetimeFigureOut">
              <a:rPr lang="de-DE"/>
              <a:pPr>
                <a:defRPr/>
              </a:pPr>
              <a:t>16.06.2015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1275" y="942975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49D4AC8-DCED-48E6-8E65-878CEC421C8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5990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0178D1C-857F-4FE9-A949-E559D4BBE538}" type="datetimeFigureOut">
              <a:rPr lang="de-DE"/>
              <a:pPr>
                <a:defRPr/>
              </a:pPr>
              <a:t>16.06.2015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1275" y="942975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3349987-0A02-44F3-84DB-8FB1EA6FBA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06057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Die später</a:t>
            </a:r>
            <a:r>
              <a:rPr lang="de-DE" baseline="0" dirty="0" smtClean="0"/>
              <a:t> verwendete Bettenmessziffer für Baden-Württemberg liegt höher, da hier lediglich die rechtskräftig untergebrachten Patienten berücksichtigt werden. Für die regionalen Vergleiche in Baden-Württemberg sind alle untergebrachten Patienten sinnvoller.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7968C-8033-40DC-A91A-C7860A0CA792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354" y="2130848"/>
            <a:ext cx="7773293" cy="147004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>
              <a:buFontTx/>
              <a:buNone/>
              <a:defRPr sz="20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FA08C-8DDB-4706-AAB7-2DACF4EEB5E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177" y="274588"/>
            <a:ext cx="2057176" cy="585117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647" y="274588"/>
            <a:ext cx="6064374" cy="585117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821BA-A68F-45BF-812E-AB627274028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46D83-D2E7-4A21-BC4B-960FD3A0A43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189" y="4406801"/>
            <a:ext cx="7772176" cy="136177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457" indent="0">
              <a:buNone/>
              <a:defRPr sz="1300"/>
            </a:lvl2pPr>
            <a:lvl3pPr marL="642915" indent="0">
              <a:buNone/>
              <a:defRPr sz="1100"/>
            </a:lvl3pPr>
            <a:lvl4pPr marL="964372" indent="0">
              <a:buNone/>
              <a:defRPr sz="1000"/>
            </a:lvl4pPr>
            <a:lvl5pPr marL="1285829" indent="0">
              <a:buNone/>
              <a:defRPr sz="1000"/>
            </a:lvl5pPr>
            <a:lvl6pPr marL="1607287" indent="0">
              <a:buNone/>
              <a:defRPr sz="1000"/>
            </a:lvl6pPr>
            <a:lvl7pPr marL="1928744" indent="0">
              <a:buNone/>
              <a:defRPr sz="1000"/>
            </a:lvl7pPr>
            <a:lvl8pPr marL="2250201" indent="0">
              <a:buNone/>
              <a:defRPr sz="1000"/>
            </a:lvl8pPr>
            <a:lvl9pPr marL="2571659" indent="0">
              <a:buNone/>
              <a:defRPr sz="1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27682-392B-45DA-A4E7-B853A5CC54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647" y="1600647"/>
            <a:ext cx="4060775" cy="452511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5579" y="1600647"/>
            <a:ext cx="4060775" cy="452511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2EE17-094B-43FB-BB25-C04D97E78AE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49072-42B9-4ACC-BEE5-B6BF8718DD2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04025-2BA7-4900-AA1F-41AE9D013ED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80A57-EE0F-4FE8-9C31-77222CDE2B6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A475E-B71C-4C48-885C-503B8AB6163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endParaRPr lang="de-DE" noProof="0" smtClean="0">
              <a:sym typeface="GillSans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F5242-F802-4E90-869D-4D6FC036CD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291" tIns="32146" rIns="64291" bIns="321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>
                <a:sym typeface="GillSans" charset="0"/>
              </a:rPr>
              <a:t>Titelmasterformat durch Klicken bearbeiten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291" tIns="32146" rIns="64291" bIns="32146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1"/>
                </a:solidFill>
                <a:latin typeface="GillSan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291" tIns="32146" rIns="64291" bIns="32146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latin typeface="GillSan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291" tIns="32146" rIns="64291" bIns="32146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GillSans" charset="0"/>
              </a:defRPr>
            </a:lvl1pPr>
          </a:lstStyle>
          <a:p>
            <a:pPr>
              <a:defRPr/>
            </a:pPr>
            <a:fld id="{76389C40-43FF-489C-BA2E-CEB8F19448B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307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291" tIns="32146" rIns="64291" bIns="32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>
                <a:sym typeface="GillSans" charset="0"/>
              </a:rPr>
              <a:t>Textmasterformate durch Klicken bearbeiten</a:t>
            </a:r>
          </a:p>
          <a:p>
            <a:pPr lvl="1"/>
            <a:r>
              <a:rPr lang="de-DE" smtClean="0">
                <a:sym typeface="GillSans" charset="0"/>
              </a:rPr>
              <a:t>Zweite Ebene</a:t>
            </a:r>
          </a:p>
          <a:p>
            <a:pPr lvl="2"/>
            <a:r>
              <a:rPr lang="de-DE" smtClean="0">
                <a:sym typeface="GillSans" charset="0"/>
              </a:rPr>
              <a:t>Dritte Ebene</a:t>
            </a:r>
          </a:p>
          <a:p>
            <a:pPr lvl="3"/>
            <a:r>
              <a:rPr lang="de-DE" smtClean="0">
                <a:sym typeface="GillSans" charset="0"/>
              </a:rPr>
              <a:t>Vierte Ebene</a:t>
            </a:r>
          </a:p>
          <a:p>
            <a:pPr lvl="4"/>
            <a:r>
              <a:rPr lang="de-DE" smtClean="0">
                <a:sym typeface="GillSans" charset="0"/>
              </a:rPr>
              <a:t>	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Trebuchet MS" pitchFamily="34" charset="0"/>
          <a:sym typeface="GillSan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Trebuchet MS" pitchFamily="34" charset="0"/>
          <a:sym typeface="GillSan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Trebuchet MS" pitchFamily="34" charset="0"/>
          <a:sym typeface="GillSan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Trebuchet MS" pitchFamily="34" charset="0"/>
          <a:sym typeface="GillSans" charset="0"/>
        </a:defRPr>
      </a:lvl5pPr>
      <a:lvl6pPr marL="321457" algn="l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Trebuchet MS" pitchFamily="34" charset="0"/>
          <a:sym typeface="GillSans" charset="0"/>
        </a:defRPr>
      </a:lvl6pPr>
      <a:lvl7pPr marL="642915" algn="l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Trebuchet MS" pitchFamily="34" charset="0"/>
          <a:sym typeface="GillSans" charset="0"/>
        </a:defRPr>
      </a:lvl7pPr>
      <a:lvl8pPr marL="964372" algn="l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Trebuchet MS" pitchFamily="34" charset="0"/>
          <a:sym typeface="GillSans" charset="0"/>
        </a:defRPr>
      </a:lvl8pPr>
      <a:lvl9pPr marL="1285829" algn="l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Trebuchet MS" pitchFamily="34" charset="0"/>
          <a:sym typeface="GillSans" charset="0"/>
        </a:defRPr>
      </a:lvl9pPr>
    </p:titleStyle>
    <p:bodyStyle>
      <a:lvl1pPr algn="l" defTabSz="749300" rtl="0" eaLnBrk="0" fontAlgn="base" hangingPunct="0">
        <a:spcBef>
          <a:spcPct val="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190500" indent="-65088" algn="l" defTabSz="749300" rtl="0" eaLnBrk="0" fontAlgn="base" hangingPunct="0">
        <a:spcBef>
          <a:spcPct val="0"/>
        </a:spcBef>
        <a:spcAft>
          <a:spcPct val="0"/>
        </a:spcAft>
        <a:buFont typeface="Trebuchet MS" pitchFamily="34" charset="0"/>
        <a:buChar char="»"/>
        <a:defRPr sz="2000">
          <a:solidFill>
            <a:schemeClr val="tx1"/>
          </a:solidFill>
          <a:latin typeface="+mn-lt"/>
          <a:sym typeface="GillSans" charset="0"/>
        </a:defRPr>
      </a:lvl2pPr>
      <a:lvl3pPr marL="630238" indent="247650" algn="l" defTabSz="749300" rtl="0" eaLnBrk="0" fontAlgn="base" hangingPunct="0">
        <a:spcBef>
          <a:spcPct val="0"/>
        </a:spcBef>
        <a:spcAft>
          <a:spcPct val="0"/>
        </a:spcAft>
        <a:buSzPct val="80000"/>
        <a:buFont typeface="Trebuchet MS" pitchFamily="34" charset="0"/>
        <a:buChar char="•"/>
        <a:defRPr sz="1700">
          <a:solidFill>
            <a:schemeClr val="tx1"/>
          </a:solidFill>
          <a:latin typeface="+mn-lt"/>
          <a:sym typeface="GillSans" charset="0"/>
        </a:defRPr>
      </a:lvl3pPr>
      <a:lvl4pPr marL="1069975" indent="122238" algn="l" defTabSz="749300" rtl="0" eaLnBrk="0" fontAlgn="base" hangingPunct="0">
        <a:spcBef>
          <a:spcPct val="0"/>
        </a:spcBef>
        <a:spcAft>
          <a:spcPct val="0"/>
        </a:spcAft>
        <a:buFont typeface="Trebuchet MS" pitchFamily="34" charset="0"/>
        <a:buChar char="»"/>
        <a:defRPr sz="1400">
          <a:solidFill>
            <a:schemeClr val="tx1"/>
          </a:solidFill>
          <a:latin typeface="+mn-lt"/>
          <a:sym typeface="GillSans" charset="0"/>
        </a:defRPr>
      </a:lvl4pPr>
      <a:lvl5pPr marL="1322388" algn="l" defTabSz="749300" rtl="0" eaLnBrk="0" fontAlgn="base" hangingPunct="0">
        <a:spcBef>
          <a:spcPct val="0"/>
        </a:spcBef>
        <a:spcAft>
          <a:spcPct val="0"/>
        </a:spcAft>
        <a:buSzPct val="85000"/>
        <a:buFont typeface="Trebuchet MS" pitchFamily="34" charset="0"/>
        <a:buChar char="•"/>
        <a:defRPr sz="1400">
          <a:solidFill>
            <a:schemeClr val="tx1"/>
          </a:solidFill>
          <a:latin typeface="+mn-lt"/>
          <a:sym typeface="GillSans" charset="0"/>
        </a:defRPr>
      </a:lvl5pPr>
      <a:lvl6pPr marL="1645236" algn="l" defTabSz="750067" rtl="0" fontAlgn="base">
        <a:spcBef>
          <a:spcPct val="0"/>
        </a:spcBef>
        <a:spcAft>
          <a:spcPct val="0"/>
        </a:spcAft>
        <a:buSzPct val="85000"/>
        <a:buFont typeface="Trebuchet MS" pitchFamily="34" charset="0"/>
        <a:buChar char="•"/>
        <a:defRPr sz="1400">
          <a:solidFill>
            <a:schemeClr val="tx1"/>
          </a:solidFill>
          <a:latin typeface="+mn-lt"/>
          <a:sym typeface="GillSans" charset="0"/>
        </a:defRPr>
      </a:lvl6pPr>
      <a:lvl7pPr marL="1966694" algn="l" defTabSz="750067" rtl="0" fontAlgn="base">
        <a:spcBef>
          <a:spcPct val="0"/>
        </a:spcBef>
        <a:spcAft>
          <a:spcPct val="0"/>
        </a:spcAft>
        <a:buSzPct val="85000"/>
        <a:buFont typeface="Trebuchet MS" pitchFamily="34" charset="0"/>
        <a:buChar char="•"/>
        <a:defRPr sz="1400">
          <a:solidFill>
            <a:schemeClr val="tx1"/>
          </a:solidFill>
          <a:latin typeface="+mn-lt"/>
          <a:sym typeface="GillSans" charset="0"/>
        </a:defRPr>
      </a:lvl7pPr>
      <a:lvl8pPr marL="2288151" algn="l" defTabSz="750067" rtl="0" fontAlgn="base">
        <a:spcBef>
          <a:spcPct val="0"/>
        </a:spcBef>
        <a:spcAft>
          <a:spcPct val="0"/>
        </a:spcAft>
        <a:buSzPct val="85000"/>
        <a:buFont typeface="Trebuchet MS" pitchFamily="34" charset="0"/>
        <a:buChar char="•"/>
        <a:defRPr sz="1400">
          <a:solidFill>
            <a:schemeClr val="tx1"/>
          </a:solidFill>
          <a:latin typeface="+mn-lt"/>
          <a:sym typeface="GillSans" charset="0"/>
        </a:defRPr>
      </a:lvl8pPr>
      <a:lvl9pPr marL="2609608" algn="l" defTabSz="750067" rtl="0" fontAlgn="base">
        <a:spcBef>
          <a:spcPct val="0"/>
        </a:spcBef>
        <a:spcAft>
          <a:spcPct val="0"/>
        </a:spcAft>
        <a:buSzPct val="85000"/>
        <a:buFont typeface="Trebuchet MS" pitchFamily="34" charset="0"/>
        <a:buChar char="•"/>
        <a:defRPr sz="1400">
          <a:solidFill>
            <a:schemeClr val="tx1"/>
          </a:solidFill>
          <a:latin typeface="+mn-lt"/>
          <a:sym typeface="GillSans" charset="0"/>
        </a:defRPr>
      </a:lvl9pPr>
    </p:bodyStyle>
    <p:otherStyle>
      <a:defPPr>
        <a:defRPr lang="de-DE"/>
      </a:defPPr>
      <a:lvl1pPr marL="0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3568" y="1916832"/>
            <a:ext cx="7773293" cy="1470049"/>
          </a:xfrm>
        </p:spPr>
        <p:txBody>
          <a:bodyPr/>
          <a:lstStyle/>
          <a:p>
            <a:r>
              <a:rPr lang="de-DE" sz="2400" dirty="0" smtClean="0"/>
              <a:t>Psychiatrische Maßregel und Gemeindepsychiatrie – </a:t>
            </a:r>
            <a:br>
              <a:rPr lang="de-DE" sz="2400" dirty="0" smtClean="0"/>
            </a:br>
            <a:r>
              <a:rPr lang="de-DE" sz="2400" dirty="0" smtClean="0"/>
              <a:t>Veränderungsbedarf aus Sicht der Maßregelklinik</a:t>
            </a:r>
            <a:r>
              <a:rPr lang="de-DE" sz="2800" dirty="0" smtClean="0"/>
              <a:t/>
            </a:r>
            <a:br>
              <a:rPr lang="de-DE" sz="2800" dirty="0" smtClean="0"/>
            </a:br>
            <a:endParaRPr lang="de-DE" sz="2000" dirty="0" smtClean="0"/>
          </a:p>
        </p:txBody>
      </p:sp>
      <p:sp>
        <p:nvSpPr>
          <p:cNvPr id="6" name="Untertitel 5"/>
          <p:cNvSpPr>
            <a:spLocks noGrp="1"/>
          </p:cNvSpPr>
          <p:nvPr>
            <p:ph type="subTitle" sz="quarter" idx="1"/>
          </p:nvPr>
        </p:nvSpPr>
        <p:spPr>
          <a:xfrm>
            <a:off x="1835696" y="4005064"/>
            <a:ext cx="6400354" cy="2376264"/>
          </a:xfrm>
        </p:spPr>
        <p:txBody>
          <a:bodyPr/>
          <a:lstStyle/>
          <a:p>
            <a:r>
              <a:rPr lang="de-DE" sz="1600" dirty="0" smtClean="0"/>
              <a:t>DGSP-Symposium </a:t>
            </a:r>
          </a:p>
          <a:p>
            <a:r>
              <a:rPr lang="de-DE" sz="1600" dirty="0" smtClean="0"/>
              <a:t>Berlin, 27. Mai 2015</a:t>
            </a:r>
          </a:p>
          <a:p>
            <a:endParaRPr lang="de-DE" sz="1600" dirty="0" smtClean="0"/>
          </a:p>
          <a:p>
            <a:endParaRPr lang="de-DE" sz="1600" dirty="0" smtClean="0"/>
          </a:p>
          <a:p>
            <a:r>
              <a:rPr lang="de-DE" sz="1600" dirty="0" smtClean="0"/>
              <a:t>Dr. Udo Frank</a:t>
            </a:r>
          </a:p>
          <a:p>
            <a:r>
              <a:rPr lang="de-DE" sz="1600" dirty="0" smtClean="0"/>
              <a:t>ZfP Südwürttemberg - Krankenhaus für </a:t>
            </a:r>
          </a:p>
          <a:p>
            <a:r>
              <a:rPr lang="de-DE" sz="1600" dirty="0" smtClean="0"/>
              <a:t>Forensische Psychiatrie und Psychotherapie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Integration des MRV in den GPV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 smtClean="0"/>
              <a:t>75 % der MRV-Patienten haben allgemeinpsychiatrische Vor- </a:t>
            </a:r>
            <a:r>
              <a:rPr lang="de-DE" dirty="0" err="1" smtClean="0"/>
              <a:t>aufenthalte</a:t>
            </a:r>
            <a:r>
              <a:rPr lang="de-DE" dirty="0" smtClean="0"/>
              <a:t>, Erkrankungsbeginn liegt durchschnittlich 16 </a:t>
            </a:r>
          </a:p>
          <a:p>
            <a:pPr>
              <a:buFontTx/>
              <a:buNone/>
            </a:pPr>
            <a:r>
              <a:rPr lang="de-DE" dirty="0" smtClean="0"/>
              <a:t>Jahre zurück</a:t>
            </a:r>
          </a:p>
          <a:p>
            <a:pPr>
              <a:buFontTx/>
              <a:buNone/>
            </a:pPr>
            <a:endParaRPr lang="de-DE" dirty="0" smtClean="0"/>
          </a:p>
          <a:p>
            <a:r>
              <a:rPr lang="de-DE" dirty="0" smtClean="0"/>
              <a:t>Empfehlung zur Einrichtung Gemeindepsychiatrischer Verbünde (GPV) - wo noch nicht vorhanden - und Integration der Forensischen Kliniken in den Gemeindepsychiatrischen Verbund.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Ziel: verbindliche Versorgungsverpflichtung bei gestellter günstiger Kriminalprognose durch die MRV-Klinik</a:t>
            </a:r>
          </a:p>
          <a:p>
            <a:pPr>
              <a:buNone/>
            </a:pPr>
            <a:r>
              <a:rPr lang="de-DE" sz="1600" dirty="0" smtClean="0"/>
              <a:t>[Bsp. Gesetz zur Reform der Führungsaufsicht v. 13.4.2007: „Vor diesem Hintergrund sollen … v.a. die Nennung forensischer Ambulanzen ein positives gesetzgeberisches Zeichen für den Auf- und Ausbau von Nachsorgenetzen in den Ländern geben“]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9220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Veränderungsbedarf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Konkretisierung der Anordnungsvoraussetzungen und der Anforderungen an die Fortdauer der Unterbringung über sechs und zehn Jahre hinaus: ausdrücklich zu begrüßen!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Bitte KEINE dreijährigen externen Begutachtungen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Flächendeckende Einrichtung von Gemeindepsychiatrischen Verbünden (GPV) mit Versorgungsverpflichtung auch für Klienten mit delinquenter Vorgeschichte</a:t>
            </a:r>
          </a:p>
          <a:p>
            <a:endParaRPr lang="de-DE" dirty="0"/>
          </a:p>
          <a:p>
            <a:r>
              <a:rPr lang="de-DE" i="1" dirty="0" smtClean="0">
                <a:solidFill>
                  <a:schemeClr val="accent2"/>
                </a:solidFill>
              </a:rPr>
              <a:t>Sonstiger Veränderungsbedarf</a:t>
            </a:r>
          </a:p>
          <a:p>
            <a:pPr lvl="1"/>
            <a:r>
              <a:rPr lang="de-DE" i="1" dirty="0" smtClean="0">
                <a:solidFill>
                  <a:schemeClr val="accent2"/>
                </a:solidFill>
              </a:rPr>
              <a:t>Terminologie in § 20 StGB modernisieren</a:t>
            </a:r>
          </a:p>
          <a:p>
            <a:pPr lvl="1"/>
            <a:r>
              <a:rPr lang="de-DE" i="1" dirty="0" smtClean="0">
                <a:solidFill>
                  <a:schemeClr val="accent2"/>
                </a:solidFill>
              </a:rPr>
              <a:t>§ 64 StGB reformieren</a:t>
            </a:r>
            <a:endParaRPr lang="de-DE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757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Begriffe in § 20 StGB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Bezeichnungen für die Eingangsmerkmale z.T. veraltet und nach heutigem </a:t>
            </a:r>
            <a:r>
              <a:rPr lang="de-DE" dirty="0"/>
              <a:t>V</a:t>
            </a:r>
            <a:r>
              <a:rPr lang="de-DE" dirty="0" smtClean="0"/>
              <a:t>erständnis stigmatisierend.</a:t>
            </a:r>
          </a:p>
          <a:p>
            <a:pPr>
              <a:buNone/>
            </a:pPr>
            <a:r>
              <a:rPr lang="de-DE" dirty="0" smtClean="0"/>
              <a:t>Aktualisierung angezeigt, insbesondere: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 krankhafte seelische Störung</a:t>
            </a:r>
          </a:p>
          <a:p>
            <a:r>
              <a:rPr lang="de-DE" dirty="0" smtClean="0"/>
              <a:t> tiefgreifende Bewusstseinsstörung  </a:t>
            </a:r>
          </a:p>
          <a:p>
            <a:r>
              <a:rPr lang="de-DE" dirty="0" smtClean="0"/>
              <a:t> </a:t>
            </a:r>
            <a:r>
              <a:rPr lang="de-DE" dirty="0" smtClean="0">
                <a:solidFill>
                  <a:srgbClr val="C00000"/>
                </a:solidFill>
              </a:rPr>
              <a:t>Schwachsinn </a:t>
            </a:r>
            <a:r>
              <a:rPr lang="de-DE" dirty="0" smtClean="0">
                <a:latin typeface="Calibri"/>
              </a:rPr>
              <a:t>→ </a:t>
            </a:r>
            <a:r>
              <a:rPr lang="de-DE" dirty="0"/>
              <a:t>Intelligenzminderung</a:t>
            </a:r>
          </a:p>
          <a:p>
            <a:r>
              <a:rPr lang="de-DE" dirty="0" smtClean="0"/>
              <a:t> schwere andere seelische </a:t>
            </a:r>
            <a:r>
              <a:rPr lang="de-DE" dirty="0" smtClean="0">
                <a:solidFill>
                  <a:srgbClr val="C00000"/>
                </a:solidFill>
              </a:rPr>
              <a:t>Abartigkeit </a:t>
            </a:r>
            <a:r>
              <a:rPr lang="de-DE" dirty="0" smtClean="0">
                <a:latin typeface="Calibri"/>
              </a:rPr>
              <a:t>→ </a:t>
            </a:r>
            <a:r>
              <a:rPr lang="de-DE" dirty="0"/>
              <a:t>Störung</a:t>
            </a:r>
          </a:p>
          <a:p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640960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8694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Zusammenfassung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Konkretisierung der Anordnungsvoraussetzungen und der Anforderungen an die Fortdauer der Unterbringung über sechs und zehn Jahre hinaus: ausdrücklich zu begrüßen!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Bitte KEINE dreijährigen externen Begutachtungen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Flächendeckende Einrichtung von Gemeindepsychiatrischen Verbünden (GPV) mit Versorgungsverpflichtung auch für Klienten mit delinquenter Vorgeschichte</a:t>
            </a:r>
          </a:p>
          <a:p>
            <a:endParaRPr lang="de-DE" dirty="0"/>
          </a:p>
          <a:p>
            <a:r>
              <a:rPr lang="de-DE" i="1" dirty="0" smtClean="0"/>
              <a:t>Sonstiger Veränderungsbedarf</a:t>
            </a:r>
          </a:p>
          <a:p>
            <a:pPr lvl="1"/>
            <a:r>
              <a:rPr lang="de-DE" i="1" dirty="0" smtClean="0"/>
              <a:t>Terminologie in § 20 StGB modernisieren</a:t>
            </a:r>
          </a:p>
          <a:p>
            <a:pPr lvl="1"/>
            <a:r>
              <a:rPr lang="de-DE" i="1" dirty="0" smtClean="0"/>
              <a:t>§ 64 StGB reformieren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13381577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Vielen Dank!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3886647"/>
            <a:ext cx="8280920" cy="1752451"/>
          </a:xfrm>
        </p:spPr>
        <p:txBody>
          <a:bodyPr/>
          <a:lstStyle/>
          <a:p>
            <a:pPr eaLnBrk="1" hangingPunct="1"/>
            <a:endParaRPr lang="de-DE" dirty="0" smtClean="0"/>
          </a:p>
          <a:p>
            <a:pPr eaLnBrk="1" hangingPunct="1"/>
            <a:endParaRPr lang="de-DE" dirty="0" smtClean="0"/>
          </a:p>
          <a:p>
            <a:pPr eaLnBrk="1" hangingPunct="1"/>
            <a:endParaRPr lang="de-DE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Gesetzliche Entwicklungen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Widersprüchliche Signale der Gesetzgebung an die MRV-Kliniken:</a:t>
            </a:r>
          </a:p>
          <a:p>
            <a:pPr>
              <a:buFontTx/>
              <a:buChar char="-"/>
            </a:pPr>
            <a:r>
              <a:rPr lang="de-DE" dirty="0" smtClean="0"/>
              <a:t>Lockerungen erfolgen zu schnell, daher externe Lockerungs-Gutachten  erforderlich (</a:t>
            </a:r>
            <a:r>
              <a:rPr lang="de-DE" dirty="0" err="1" smtClean="0"/>
              <a:t>BaWü</a:t>
            </a:r>
            <a:r>
              <a:rPr lang="de-DE" dirty="0" smtClean="0"/>
              <a:t>: § 15 Abs. 5 UBG seit 2006), in manchen Ländern doppelt oder mit Kommission</a:t>
            </a:r>
          </a:p>
          <a:p>
            <a:pPr>
              <a:buFontTx/>
              <a:buChar char="-"/>
            </a:pPr>
            <a:r>
              <a:rPr lang="de-DE" dirty="0" smtClean="0"/>
              <a:t>Behandlung dauert zu lange: Daher 5-Jahresbegutachtung, beauftragt durch </a:t>
            </a:r>
            <a:r>
              <a:rPr lang="de-DE" dirty="0" err="1" smtClean="0"/>
              <a:t>StVK</a:t>
            </a:r>
            <a:r>
              <a:rPr lang="de-DE" dirty="0" smtClean="0"/>
              <a:t> (§ 463 Abs. 4 StPO)</a:t>
            </a:r>
          </a:p>
          <a:p>
            <a:pPr>
              <a:buFontTx/>
              <a:buChar char="-"/>
            </a:pPr>
            <a:r>
              <a:rPr lang="de-DE" dirty="0" smtClean="0"/>
              <a:t>Hoher Therapieoptimismus: Absenkung der Überweisungs-schwelle für Sicherungsverwahrte in den MRV nach § 63 StGB     (§ 67a StGB </a:t>
            </a:r>
            <a:r>
              <a:rPr lang="de-DE" dirty="0" err="1" smtClean="0"/>
              <a:t>idF</a:t>
            </a:r>
            <a:r>
              <a:rPr lang="de-DE" dirty="0" smtClean="0"/>
              <a:t> vom 1.6.13)</a:t>
            </a:r>
          </a:p>
          <a:p>
            <a:pPr>
              <a:buFontTx/>
              <a:buChar char="-"/>
            </a:pPr>
            <a:r>
              <a:rPr lang="de-DE" dirty="0" smtClean="0"/>
              <a:t>Aber nur ausnahmsweise mit Medikation gegen den Willen des Untergebrachten (BVerfG 2011, UBG 12.7.2013)</a:t>
            </a:r>
          </a:p>
          <a:p>
            <a:pPr>
              <a:buFontTx/>
              <a:buChar char="-"/>
            </a:pPr>
            <a:r>
              <a:rPr lang="de-DE" dirty="0" smtClean="0"/>
              <a:t>Steigende Unterbringungszahlen erfordern gesetzliche Neu-</a:t>
            </a:r>
            <a:r>
              <a:rPr lang="de-DE" dirty="0" err="1" smtClean="0"/>
              <a:t>justierung</a:t>
            </a:r>
            <a:r>
              <a:rPr lang="de-DE" dirty="0" smtClean="0"/>
              <a:t> (Eckpunktepapier BMJ Juli 2013 und AG)</a:t>
            </a:r>
          </a:p>
          <a:p>
            <a:pPr>
              <a:buFontTx/>
              <a:buChar char="-"/>
            </a:pPr>
            <a:endParaRPr lang="de-DE" dirty="0" smtClean="0"/>
          </a:p>
          <a:p>
            <a:pPr>
              <a:buFontTx/>
              <a:buChar char="-"/>
            </a:pPr>
            <a:endParaRPr lang="de-DE" dirty="0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56176" y="692696"/>
            <a:ext cx="2571768" cy="5256584"/>
          </a:xfrm>
        </p:spPr>
        <p:txBody>
          <a:bodyPr>
            <a:normAutofit fontScale="90000"/>
          </a:bodyPr>
          <a:lstStyle/>
          <a:p>
            <a:r>
              <a:rPr lang="de-DE" sz="2400" b="1" dirty="0" smtClean="0"/>
              <a:t>Zusammenfassung in 5-Jahres-Zeiträumen, </a:t>
            </a:r>
            <a:br>
              <a:rPr lang="de-DE" sz="2400" b="1" dirty="0" smtClean="0"/>
            </a:br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400" b="1" dirty="0" smtClean="0"/>
              <a:t>jeweils</a:t>
            </a:r>
            <a:br>
              <a:rPr lang="de-DE" sz="2400" b="1" dirty="0" smtClean="0"/>
            </a:br>
            <a:r>
              <a:rPr lang="de-DE" sz="2400" b="1" dirty="0" smtClean="0"/>
              <a:t>arithmetisches </a:t>
            </a:r>
            <a:br>
              <a:rPr lang="de-DE" sz="2400" b="1" dirty="0" smtClean="0"/>
            </a:br>
            <a:r>
              <a:rPr lang="de-DE" sz="2400" b="1" dirty="0" smtClean="0"/>
              <a:t>Mittel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sz="1300" b="1" dirty="0" smtClean="0">
                <a:solidFill>
                  <a:srgbClr val="0070C0"/>
                </a:solidFill>
              </a:rPr>
              <a:t>Belegung 2008-2012 (9,4):</a:t>
            </a:r>
            <a:br>
              <a:rPr lang="de-DE" sz="1300" b="1" dirty="0" smtClean="0">
                <a:solidFill>
                  <a:srgbClr val="0070C0"/>
                </a:solidFill>
              </a:rPr>
            </a:br>
            <a:r>
              <a:rPr lang="de-DE" sz="1200" b="1" dirty="0" smtClean="0">
                <a:solidFill>
                  <a:srgbClr val="0070C0"/>
                </a:solidFill>
              </a:rPr>
              <a:t>≙</a:t>
            </a:r>
            <a:r>
              <a:rPr lang="de-DE" sz="1300" b="1" dirty="0" smtClean="0">
                <a:solidFill>
                  <a:srgbClr val="0070C0"/>
                </a:solidFill>
              </a:rPr>
              <a:t> Ø 6100 Patienten </a:t>
            </a:r>
            <a:br>
              <a:rPr lang="de-DE" sz="1300" b="1" dirty="0" smtClean="0">
                <a:solidFill>
                  <a:srgbClr val="0070C0"/>
                </a:solidFill>
              </a:rPr>
            </a:br>
            <a:r>
              <a:rPr lang="de-DE" sz="1300" b="1" dirty="0" smtClean="0">
                <a:solidFill>
                  <a:srgbClr val="0070C0"/>
                </a:solidFill>
              </a:rPr>
              <a:t/>
            </a:r>
            <a:br>
              <a:rPr lang="de-DE" sz="1300" b="1" dirty="0" smtClean="0">
                <a:solidFill>
                  <a:srgbClr val="0070C0"/>
                </a:solidFill>
              </a:rPr>
            </a:br>
            <a:r>
              <a:rPr lang="de-DE" sz="1300" b="1" dirty="0">
                <a:solidFill>
                  <a:srgbClr val="0070C0"/>
                </a:solidFill>
              </a:rPr>
              <a:t/>
            </a:r>
            <a:br>
              <a:rPr lang="de-DE" sz="1300" b="1" dirty="0">
                <a:solidFill>
                  <a:srgbClr val="0070C0"/>
                </a:solidFill>
              </a:rPr>
            </a:br>
            <a:r>
              <a:rPr lang="de-DE" sz="1300" dirty="0"/>
              <a:t/>
            </a:r>
            <a:br>
              <a:rPr lang="de-DE" sz="1300" dirty="0"/>
            </a:br>
            <a:r>
              <a:rPr lang="de-DE" sz="1300" b="1" dirty="0" smtClean="0">
                <a:solidFill>
                  <a:schemeClr val="accent2"/>
                </a:solidFill>
              </a:rPr>
              <a:t>Zuweisungen 2008-2012 (1,2):</a:t>
            </a:r>
            <a:br>
              <a:rPr lang="de-DE" sz="1300" b="1" dirty="0" smtClean="0">
                <a:solidFill>
                  <a:schemeClr val="accent2"/>
                </a:solidFill>
              </a:rPr>
            </a:br>
            <a:r>
              <a:rPr lang="de-DE" sz="1400" b="1" dirty="0">
                <a:solidFill>
                  <a:schemeClr val="accent2"/>
                </a:solidFill>
              </a:rPr>
              <a:t>≙</a:t>
            </a:r>
            <a:r>
              <a:rPr lang="de-DE" sz="1400" dirty="0">
                <a:solidFill>
                  <a:schemeClr val="accent1"/>
                </a:solidFill>
              </a:rPr>
              <a:t> </a:t>
            </a:r>
            <a:r>
              <a:rPr lang="de-DE" sz="1300" b="1" dirty="0" smtClean="0">
                <a:solidFill>
                  <a:schemeClr val="accent2"/>
                </a:solidFill>
              </a:rPr>
              <a:t> Ø 880 Patienten</a:t>
            </a:r>
            <a:br>
              <a:rPr lang="de-DE" sz="1300" b="1" dirty="0" smtClean="0">
                <a:solidFill>
                  <a:schemeClr val="accent2"/>
                </a:solidFill>
              </a:rPr>
            </a:br>
            <a:endParaRPr lang="de-DE" sz="1300" b="1" dirty="0">
              <a:solidFill>
                <a:schemeClr val="accent2"/>
              </a:solidFill>
            </a:endParaRPr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42852"/>
            <a:ext cx="5665068" cy="65225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139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548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04800"/>
            <a:ext cx="8640959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1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028000" cy="65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Diagramm 10"/>
          <p:cNvGraphicFramePr/>
          <p:nvPr/>
        </p:nvGraphicFramePr>
        <p:xfrm>
          <a:off x="1763688" y="1169369"/>
          <a:ext cx="6529410" cy="5688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3789040"/>
            <a:ext cx="11521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 smtClean="0">
                <a:solidFill>
                  <a:srgbClr val="FF9900"/>
                </a:solidFill>
                <a:latin typeface="Wingdings" pitchFamily="2" charset="2"/>
              </a:rPr>
              <a:t>o </a:t>
            </a:r>
          </a:p>
          <a:p>
            <a:r>
              <a:rPr lang="de-DE" sz="1100" b="1" dirty="0" smtClean="0">
                <a:solidFill>
                  <a:srgbClr val="FF9900"/>
                </a:solidFill>
              </a:rPr>
              <a:t>Anfangs-wert1993</a:t>
            </a:r>
            <a:endParaRPr lang="de-DE" sz="1100" b="1" dirty="0">
              <a:solidFill>
                <a:srgbClr val="FF99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8304" y="1484784"/>
            <a:ext cx="114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 smtClean="0">
                <a:latin typeface="Wingdings" pitchFamily="2" charset="2"/>
              </a:rPr>
              <a:t>o </a:t>
            </a:r>
            <a:r>
              <a:rPr lang="de-DE" sz="1100" b="1" dirty="0" err="1" smtClean="0"/>
              <a:t>Endwert</a:t>
            </a:r>
            <a:r>
              <a:rPr lang="de-DE" sz="1100" b="1" dirty="0" smtClean="0"/>
              <a:t> 2012</a:t>
            </a:r>
            <a:endParaRPr lang="de-DE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Veränderungsbedarf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 smtClean="0">
                <a:solidFill>
                  <a:schemeClr val="accent2"/>
                </a:solidFill>
              </a:rPr>
              <a:t>Konkretisierung der Anordnungsvoraussetzungen und der Anforderungen an die Fortdauer der Unterbringung über sechs und zehn Jahre hinaus: ausdrücklich zu begrüßen!</a:t>
            </a:r>
          </a:p>
          <a:p>
            <a:endParaRPr lang="de-DE" sz="2000" dirty="0"/>
          </a:p>
          <a:p>
            <a:r>
              <a:rPr lang="de-DE" sz="2000" dirty="0" smtClean="0"/>
              <a:t>Aspekt  Dissoziale Entwicklung und spätere psychische Erkrankung („</a:t>
            </a:r>
            <a:r>
              <a:rPr lang="de-DE" sz="2000" dirty="0" err="1" smtClean="0"/>
              <a:t>early</a:t>
            </a:r>
            <a:r>
              <a:rPr lang="de-DE" sz="2000" dirty="0" smtClean="0"/>
              <a:t>“ bzw. „</a:t>
            </a:r>
            <a:r>
              <a:rPr lang="de-DE" sz="2000" dirty="0" err="1" smtClean="0"/>
              <a:t>late</a:t>
            </a:r>
            <a:r>
              <a:rPr lang="de-DE" sz="2000" dirty="0" smtClean="0"/>
              <a:t> </a:t>
            </a:r>
            <a:r>
              <a:rPr lang="de-DE" sz="2000" dirty="0" err="1" smtClean="0"/>
              <a:t>starters</a:t>
            </a:r>
            <a:r>
              <a:rPr lang="de-DE" sz="2000" dirty="0" smtClean="0"/>
              <a:t>“)</a:t>
            </a:r>
          </a:p>
          <a:p>
            <a:pPr lvl="1"/>
            <a:r>
              <a:rPr lang="de-DE" dirty="0" smtClean="0"/>
              <a:t>§ 67 d (2) StGB: Aussetzung zur Bewährung… „wenn zu erwarten ist, dass der Untergebrachte außerhalb des MRV keine rechtswidrigen Taten mehr begehen wird.“</a:t>
            </a:r>
          </a:p>
          <a:p>
            <a:pPr>
              <a:buNone/>
            </a:pPr>
            <a:endParaRPr lang="de-DE" sz="2000" dirty="0"/>
          </a:p>
          <a:p>
            <a:r>
              <a:rPr lang="de-DE" sz="2000" dirty="0" smtClean="0"/>
              <a:t>Aspekt </a:t>
            </a:r>
            <a:r>
              <a:rPr lang="de-DE" sz="2000" dirty="0" err="1" smtClean="0"/>
              <a:t>Schweigepflichtsregelung</a:t>
            </a:r>
            <a:r>
              <a:rPr lang="de-DE" sz="2000" dirty="0" smtClean="0"/>
              <a:t> zwischen Forensischer Klinik und Einrichtungen und Diensten </a:t>
            </a:r>
            <a:r>
              <a:rPr lang="de-DE" sz="2000" dirty="0"/>
              <a:t>des Gemeindepsychiatrischen </a:t>
            </a:r>
            <a:r>
              <a:rPr lang="de-DE" sz="2000" dirty="0" smtClean="0"/>
              <a:t>Verbundes </a:t>
            </a:r>
            <a:r>
              <a:rPr lang="de-DE" sz="2000" dirty="0"/>
              <a:t>(GPV</a:t>
            </a:r>
            <a:r>
              <a:rPr lang="de-DE" sz="2000" dirty="0" smtClean="0"/>
              <a:t>) – analog § 68a (8</a:t>
            </a:r>
            <a:r>
              <a:rPr lang="de-DE" sz="2000" dirty="0"/>
              <a:t>) </a:t>
            </a:r>
            <a:r>
              <a:rPr lang="de-DE" sz="2000" dirty="0" smtClean="0"/>
              <a:t>StGB </a:t>
            </a:r>
          </a:p>
          <a:p>
            <a:pPr lvl="1"/>
            <a:r>
              <a:rPr lang="de-DE" sz="1400" dirty="0" smtClean="0"/>
              <a:t>(… einander zu offenbaren, soweit dies notwendig ist, um der verurteilten Person </a:t>
            </a:r>
          </a:p>
          <a:p>
            <a:pPr marL="125412" lvl="1" indent="0">
              <a:buNone/>
            </a:pPr>
            <a:r>
              <a:rPr lang="de-DE" sz="1400" dirty="0" smtClean="0"/>
              <a:t>zu helfen, nicht wieder straffällig zu werden.)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Veränderungsbedarf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Konkretisierung der Anordnungsvoraussetzungen und der Anforderungen an die Fortdauer der Unterbringung über sechs und zehn Jahre hinaus: ausdrücklich zu begrüßen!</a:t>
            </a:r>
          </a:p>
          <a:p>
            <a:endParaRPr lang="de-DE" dirty="0" smtClean="0"/>
          </a:p>
          <a:p>
            <a:r>
              <a:rPr lang="de-DE" dirty="0" smtClean="0">
                <a:solidFill>
                  <a:schemeClr val="accent2"/>
                </a:solidFill>
              </a:rPr>
              <a:t>Bitte KEINE dreijährigen externen Begutachtungen</a:t>
            </a:r>
          </a:p>
        </p:txBody>
      </p:sp>
    </p:spTree>
    <p:extLst>
      <p:ext uri="{BB962C8B-B14F-4D97-AF65-F5344CB8AC3E}">
        <p14:creationId xmlns:p14="http://schemas.microsoft.com/office/powerpoint/2010/main" val="3442647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Externe Begutachtung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20480"/>
          </a:xfrm>
        </p:spPr>
        <p:txBody>
          <a:bodyPr/>
          <a:lstStyle/>
          <a:p>
            <a:pPr>
              <a:buNone/>
            </a:pPr>
            <a:r>
              <a:rPr lang="de-DE" sz="1800" dirty="0" smtClean="0"/>
              <a:t>These </a:t>
            </a:r>
            <a:r>
              <a:rPr lang="de-DE" sz="1800" dirty="0"/>
              <a:t>bestehender Übersicherung </a:t>
            </a:r>
            <a:r>
              <a:rPr lang="de-DE" sz="1800" dirty="0" smtClean="0"/>
              <a:t>(z.B. </a:t>
            </a:r>
            <a:r>
              <a:rPr lang="de-DE" sz="1800" dirty="0" err="1" smtClean="0"/>
              <a:t>Baxstrom</a:t>
            </a:r>
            <a:r>
              <a:rPr lang="de-DE" sz="1800" dirty="0" smtClean="0"/>
              <a:t>-Experiment </a:t>
            </a:r>
            <a:r>
              <a:rPr lang="de-DE" sz="1800" dirty="0"/>
              <a:t>1966</a:t>
            </a:r>
            <a:r>
              <a:rPr lang="de-DE" sz="1800" dirty="0" smtClean="0"/>
              <a:t>)</a:t>
            </a:r>
          </a:p>
          <a:p>
            <a:pPr>
              <a:buNone/>
            </a:pPr>
            <a:r>
              <a:rPr lang="de-DE" sz="1800" dirty="0" smtClean="0"/>
              <a:t> </a:t>
            </a:r>
            <a:endParaRPr lang="de-DE" sz="1800" dirty="0"/>
          </a:p>
          <a:p>
            <a:r>
              <a:rPr lang="de-DE" sz="1800" dirty="0" smtClean="0"/>
              <a:t>Auswirkung medialer Berichterstattung und strafrechtlicher Folgen bei Fehlprognosen </a:t>
            </a:r>
          </a:p>
          <a:p>
            <a:pPr>
              <a:buNone/>
            </a:pPr>
            <a:r>
              <a:rPr lang="de-DE" sz="1800" dirty="0" smtClean="0"/>
              <a:t>→ Tendenz zu ungünstigen Prognosen</a:t>
            </a:r>
            <a:r>
              <a:rPr lang="de-DE" sz="1800" dirty="0"/>
              <a:t> </a:t>
            </a:r>
            <a:r>
              <a:rPr lang="de-DE" sz="1800" dirty="0" smtClean="0"/>
              <a:t>bei allen Gutachten</a:t>
            </a:r>
          </a:p>
          <a:p>
            <a:pPr>
              <a:buNone/>
            </a:pPr>
            <a:endParaRPr lang="de-DE" sz="1800" dirty="0" smtClean="0"/>
          </a:p>
          <a:p>
            <a:r>
              <a:rPr lang="de-DE" sz="1800" dirty="0"/>
              <a:t>Landesgesetzlich Einführung externer Begutachtungen mit dem Ziel, zügige Entlassungen zu überprüfen (zu verzögern), bspw. durch </a:t>
            </a:r>
            <a:r>
              <a:rPr lang="de-DE" sz="1800" dirty="0" smtClean="0"/>
              <a:t>Lockerungsgutachten</a:t>
            </a:r>
          </a:p>
          <a:p>
            <a:endParaRPr lang="de-DE" sz="1800" dirty="0"/>
          </a:p>
          <a:p>
            <a:r>
              <a:rPr lang="de-DE" sz="1800" dirty="0" smtClean="0"/>
              <a:t>Klinische Erfahrungen mit externen Gutachten: Bremsklotz für die Therapie</a:t>
            </a:r>
          </a:p>
          <a:p>
            <a:endParaRPr lang="de-DE" sz="1800" dirty="0"/>
          </a:p>
          <a:p>
            <a:r>
              <a:rPr lang="de-DE" sz="1800" dirty="0" smtClean="0"/>
              <a:t>Einführung externer dreijähriger Begutachtungen zur Vermeidung überlanger Unterbringungsdauern in NRW gescheitert </a:t>
            </a:r>
          </a:p>
          <a:p>
            <a:pPr>
              <a:buNone/>
            </a:pPr>
            <a:r>
              <a:rPr lang="de-DE" sz="1200" dirty="0" smtClean="0"/>
              <a:t>(vgl. Schalst N., Lindemann M. (2015): Anmerkungen zu den Plänen einer Änderung des Rechts der </a:t>
            </a:r>
          </a:p>
          <a:p>
            <a:pPr>
              <a:buNone/>
            </a:pPr>
            <a:r>
              <a:rPr lang="de-DE" sz="1200" dirty="0" smtClean="0"/>
              <a:t>Unterbringung im psychiatrischen Krankenhaus. Recht &amp; Psychiatrie </a:t>
            </a:r>
            <a:r>
              <a:rPr lang="de-DE" sz="1200" b="1" dirty="0" smtClean="0"/>
              <a:t>33</a:t>
            </a:r>
            <a:r>
              <a:rPr lang="de-DE" sz="1200" dirty="0" smtClean="0"/>
              <a:t>, 72-84)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124744"/>
            <a:ext cx="3528392" cy="4536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rafik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3744416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839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Veränderungsbedarf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Konkretisierung der Anordnungsvoraussetzungen und der Anforderungen an die Fortdauer der Unterbringung über sechs und zehn Jahre hinaus: ausdrücklich zu begrüßen!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Bitte KEINE dreijährigen externen Begutachtungen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>
                <a:solidFill>
                  <a:schemeClr val="accent2"/>
                </a:solidFill>
              </a:rPr>
              <a:t>Flächendeckende Einrichtung von Gemeindepsychiatrischen Verbünden (GPV) mit Versorgungsverpflichtung auch für Klienten mit delinquenter Vorgeschichte</a:t>
            </a:r>
            <a:endParaRPr lang="de-DE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647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218313"/>
              </p:ext>
            </p:extLst>
          </p:nvPr>
        </p:nvGraphicFramePr>
        <p:xfrm>
          <a:off x="1043608" y="1628800"/>
          <a:ext cx="662473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fP_Praesentation">
  <a:themeElements>
    <a:clrScheme name="ZfP_Praesentatio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99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CA"/>
      </a:accent5>
      <a:accent6>
        <a:srgbClr val="002D8A"/>
      </a:accent6>
      <a:hlink>
        <a:srgbClr val="A50021"/>
      </a:hlink>
      <a:folHlink>
        <a:srgbClr val="FF6600"/>
      </a:folHlink>
    </a:clrScheme>
    <a:fontScheme name="ZfP_Praesentatio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rebuchet MS" pitchFamily="34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rebuchet MS" pitchFamily="34" charset="0"/>
            <a:sym typeface="GillSans" charset="0"/>
          </a:defRPr>
        </a:defPPr>
      </a:lstStyle>
    </a:lnDef>
  </a:objectDefaults>
  <a:extraClrSchemeLst>
    <a:extraClrScheme>
      <a:clrScheme name="ZfP_Pra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fP_Pra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99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002D8A"/>
        </a:accent6>
        <a:hlink>
          <a:srgbClr val="A50021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ZfP_Praesentation</Template>
  <TotalTime>0</TotalTime>
  <Pages>0</Pages>
  <Words>738</Words>
  <Characters>0</Characters>
  <Application>Microsoft Office PowerPoint</Application>
  <PresentationFormat>Bildschirmpräsentation (4:3)</PresentationFormat>
  <Lines>0</Lines>
  <Paragraphs>98</Paragraphs>
  <Slides>17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ZfP_Praesentation</vt:lpstr>
      <vt:lpstr>Psychiatrische Maßregel und Gemeindepsychiatrie –  Veränderungsbedarf aus Sicht der Maßregelklinik </vt:lpstr>
      <vt:lpstr>PowerPoint-Präsentation</vt:lpstr>
      <vt:lpstr>PowerPoint-Präsentation</vt:lpstr>
      <vt:lpstr>Veränderungsbedarf</vt:lpstr>
      <vt:lpstr>Veränderungsbedarf</vt:lpstr>
      <vt:lpstr>Externe Begutachtung</vt:lpstr>
      <vt:lpstr>PowerPoint-Präsentation</vt:lpstr>
      <vt:lpstr>Veränderungsbedarf</vt:lpstr>
      <vt:lpstr>PowerPoint-Präsentation</vt:lpstr>
      <vt:lpstr>Integration des MRV in den GPV</vt:lpstr>
      <vt:lpstr>Veränderungsbedarf</vt:lpstr>
      <vt:lpstr>Begriffe in § 20 StGB</vt:lpstr>
      <vt:lpstr>PowerPoint-Präsentation</vt:lpstr>
      <vt:lpstr>Zusammenfassung</vt:lpstr>
      <vt:lpstr>   Vielen Dank!</vt:lpstr>
      <vt:lpstr>Gesetzliche Entwicklungen</vt:lpstr>
      <vt:lpstr>Zusammenfassung in 5-Jahres-Zeiträumen,    jeweils arithmetisches  Mittel   Belegung 2008-2012 (9,4): ≙ Ø 6100 Patienten     Zuweisungen 2008-2012 (1,2): ≙  Ø 880 Patienten </vt:lpstr>
    </vt:vector>
  </TitlesOfParts>
  <Company>Zentrum für Psychiatrie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Frank Kuhn</dc:creator>
  <cp:lastModifiedBy>Richard Suhre</cp:lastModifiedBy>
  <cp:revision>250</cp:revision>
  <dcterms:created xsi:type="dcterms:W3CDTF">2009-02-12T07:04:47Z</dcterms:created>
  <dcterms:modified xsi:type="dcterms:W3CDTF">2015-06-16T12:31:02Z</dcterms:modified>
</cp:coreProperties>
</file>