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2" r:id="rId2"/>
  </p:sldMasterIdLst>
  <p:notesMasterIdLst>
    <p:notesMasterId r:id="rId23"/>
  </p:notesMasterIdLst>
  <p:handoutMasterIdLst>
    <p:handoutMasterId r:id="rId24"/>
  </p:handoutMasterIdLst>
  <p:sldIdLst>
    <p:sldId id="257" r:id="rId3"/>
    <p:sldId id="282" r:id="rId4"/>
    <p:sldId id="273" r:id="rId5"/>
    <p:sldId id="274" r:id="rId6"/>
    <p:sldId id="275" r:id="rId7"/>
    <p:sldId id="283" r:id="rId8"/>
    <p:sldId id="284" r:id="rId9"/>
    <p:sldId id="286" r:id="rId10"/>
    <p:sldId id="272" r:id="rId11"/>
    <p:sldId id="267" r:id="rId12"/>
    <p:sldId id="268" r:id="rId13"/>
    <p:sldId id="276" r:id="rId14"/>
    <p:sldId id="269" r:id="rId15"/>
    <p:sldId id="277" r:id="rId16"/>
    <p:sldId id="278" r:id="rId17"/>
    <p:sldId id="270" r:id="rId18"/>
    <p:sldId id="279" r:id="rId19"/>
    <p:sldId id="280" r:id="rId20"/>
    <p:sldId id="281" r:id="rId21"/>
    <p:sldId id="285" r:id="rId22"/>
  </p:sldIdLst>
  <p:sldSz cx="9144000" cy="6858000" type="screen4x3"/>
  <p:notesSz cx="9926638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36BBDC9-275C-4A05-99F9-0A3480164A2D}">
          <p14:sldIdLst>
            <p14:sldId id="257"/>
            <p14:sldId id="282"/>
            <p14:sldId id="273"/>
            <p14:sldId id="274"/>
            <p14:sldId id="275"/>
          </p14:sldIdLst>
        </p14:section>
        <p14:section name="Abschnitt ohne Titel" id="{8A504DD5-F9DC-4ABA-B73A-37A6B8EB5046}">
          <p14:sldIdLst>
            <p14:sldId id="283"/>
            <p14:sldId id="284"/>
            <p14:sldId id="286"/>
            <p14:sldId id="272"/>
            <p14:sldId id="267"/>
            <p14:sldId id="268"/>
            <p14:sldId id="276"/>
            <p14:sldId id="269"/>
            <p14:sldId id="277"/>
            <p14:sldId id="278"/>
            <p14:sldId id="270"/>
            <p14:sldId id="279"/>
            <p14:sldId id="280"/>
            <p14:sldId id="281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4F80"/>
    <a:srgbClr val="077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74774" autoAdjust="0"/>
  </p:normalViewPr>
  <p:slideViewPr>
    <p:cSldViewPr>
      <p:cViewPr>
        <p:scale>
          <a:sx n="90" d="100"/>
          <a:sy n="90" d="100"/>
        </p:scale>
        <p:origin x="-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-1518" y="-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16D6-B2AC-46EB-9409-81BD092B9B0E}" type="datetimeFigureOut">
              <a:rPr lang="de-DE" smtClean="0"/>
              <a:t>16.06.2015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E6BBA-AFDA-461C-A83C-C824E2BD3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995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6D258-B6AC-4A15-9751-E8524A83108C}" type="datetimeFigureOut">
              <a:rPr lang="de-DE" smtClean="0"/>
              <a:t>16.06.2015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29AF4-506C-47CA-AC69-7A6E7D9E9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79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29AF4-506C-47CA-AC69-7A6E7D9E987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52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67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57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4F31-8F21-4A19-BD52-74E18294A1CA}" type="datetime1">
              <a:rPr lang="de-DE" smtClean="0"/>
              <a:t>16.06.2015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749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A1C3-4A6A-4870-8328-E9D2427D08D7}" type="datetime1">
              <a:rPr lang="de-DE" smtClean="0"/>
              <a:t>16.06.2015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81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43DF-E8B7-4898-BF59-706DB8233B91}" type="datetime1">
              <a:rPr lang="de-DE" smtClean="0"/>
              <a:t>16.06.2015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830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06E2-9AF7-4430-830B-CB9823990688}" type="datetime1">
              <a:rPr lang="de-DE" smtClean="0"/>
              <a:t>16.06.2015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88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E7AA-A339-45BD-8A8A-7FEF4BBE0708}" type="datetime1">
              <a:rPr lang="de-DE" smtClean="0"/>
              <a:t>16.06.2015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02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FBF1-E048-47B8-B618-7752670E428F}" type="datetime1">
              <a:rPr lang="de-DE" smtClean="0"/>
              <a:t>16.06.2015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571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F7AB-BB76-4842-9D93-8462A3F5DBB2}" type="datetime1">
              <a:rPr lang="de-DE" smtClean="0"/>
              <a:t>16.06.2015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021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EA68-D5CC-4B2F-A0F7-D584D9D13275}" type="datetime1">
              <a:rPr lang="de-DE" smtClean="0"/>
              <a:t>16.06.2015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75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477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1498-1AE1-4AF2-9E58-45AB3BFCDD19}" type="datetime1">
              <a:rPr lang="de-DE" smtClean="0"/>
              <a:t>16.06.2015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960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7701-892C-4EF4-A4ED-ABF465192609}" type="datetime1">
              <a:rPr lang="de-DE" smtClean="0"/>
              <a:t>16.06.2015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835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AB9D-5E55-464C-B4FB-E22F48808ECA}" type="datetime1">
              <a:rPr lang="de-DE" smtClean="0"/>
              <a:t>16.06.2015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70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345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20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9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31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86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467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2930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250825" y="260350"/>
            <a:ext cx="8642350" cy="1081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30" name="Picture 6" descr="M:\Grafiken_Keye\BMJV_Bildwortmarken_Loge_de\bmjv_Office_Farbe_de.bmp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765656" cy="9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05A6-C2AD-40EB-BA39-9EA66897277D}" type="datetime1">
              <a:rPr lang="de-DE" smtClean="0"/>
              <a:t>16.06.2015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D87C-8C72-41ED-B884-52970380AF1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250825" y="260350"/>
            <a:ext cx="8642350" cy="1081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8" name="Picture 6" descr="M:\Grafiken_Keye\BMJV_Bildwortmarken_Loge_de\bmjv_Office_Farbe_de.bmp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765656" cy="9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98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684211" y="1412776"/>
            <a:ext cx="7488237" cy="497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500" dirty="0" smtClean="0">
                <a:solidFill>
                  <a:schemeClr val="bg1"/>
                </a:solidFill>
                <a:latin typeface="BundesSans Bold" pitchFamily="34" charset="0"/>
              </a:rPr>
              <a:t>Ministerialrat Dr. Bernd Moritz Bösert</a:t>
            </a:r>
            <a:endParaRPr lang="de-DE" altLang="de-DE" sz="2500" dirty="0">
              <a:solidFill>
                <a:schemeClr val="bg1"/>
              </a:solidFill>
              <a:latin typeface="BundesSans Bold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dirty="0" smtClean="0">
                <a:solidFill>
                  <a:schemeClr val="bg1"/>
                </a:solidFill>
                <a:latin typeface="BundesSans Bold" pitchFamily="34" charset="0"/>
              </a:rPr>
              <a:t>Leiter des Referats II </a:t>
            </a:r>
            <a:r>
              <a:rPr lang="de-DE" altLang="de-DE" dirty="0">
                <a:solidFill>
                  <a:schemeClr val="bg1"/>
                </a:solidFill>
                <a:latin typeface="BundesSans Bold" pitchFamily="34" charset="0"/>
              </a:rPr>
              <a:t>A 1 (Strafgesetzbuch Allgemeiner Teil)</a:t>
            </a:r>
          </a:p>
          <a:p>
            <a:pPr>
              <a:spcBef>
                <a:spcPct val="50000"/>
              </a:spcBef>
            </a:pPr>
            <a:r>
              <a:rPr lang="de-DE" altLang="de-DE" sz="4000" dirty="0" smtClean="0">
                <a:solidFill>
                  <a:schemeClr val="bg1"/>
                </a:solidFill>
                <a:latin typeface="BundesSerif Bold" pitchFamily="18" charset="0"/>
              </a:rPr>
              <a:t>Novellierung des Rechts der Unterbringung im psychiatrischen Krankenhaus nach § 63 StGB</a:t>
            </a:r>
            <a:endParaRPr lang="de-DE" altLang="de-DE" sz="4000" dirty="0">
              <a:solidFill>
                <a:schemeClr val="bg1"/>
              </a:solidFill>
              <a:latin typeface="BundesSerif Bold" pitchFamily="18" charset="0"/>
            </a:endParaRPr>
          </a:p>
          <a:p>
            <a:pPr>
              <a:spcBef>
                <a:spcPct val="50000"/>
              </a:spcBef>
            </a:pPr>
            <a:endParaRPr lang="de-DE" altLang="de-DE" sz="1100" dirty="0">
              <a:solidFill>
                <a:schemeClr val="bg1"/>
              </a:solidFill>
              <a:latin typeface="BundesSans Bold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2300" dirty="0" smtClean="0">
                <a:solidFill>
                  <a:schemeClr val="bg1"/>
                </a:solidFill>
                <a:latin typeface="BundesSans Bold" pitchFamily="34" charset="0"/>
              </a:rPr>
              <a:t>Psychiatrische Maßregel und Gemeindepsychiatrie</a:t>
            </a:r>
            <a:endParaRPr lang="de-DE" altLang="de-DE" sz="2300" dirty="0">
              <a:solidFill>
                <a:schemeClr val="bg1"/>
              </a:solidFill>
              <a:latin typeface="BundesSans Bold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2300" dirty="0" smtClean="0">
                <a:solidFill>
                  <a:schemeClr val="bg1"/>
                </a:solidFill>
                <a:latin typeface="BundesSans Bold" pitchFamily="34" charset="0"/>
              </a:rPr>
              <a:t>Symposium am 27. Mai 2015, Berlin, Diakonie Deutschland</a:t>
            </a:r>
            <a:endParaRPr lang="de-DE" altLang="de-DE" sz="2300" dirty="0">
              <a:solidFill>
                <a:schemeClr val="bg1"/>
              </a:solidFill>
              <a:latin typeface="BundesSans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29392" y="764704"/>
            <a:ext cx="8352928" cy="595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Von der Bund-Länder-AG identifizierte  „Stellschrauben“:</a:t>
            </a:r>
            <a:endParaRPr lang="de-DE" altLang="de-DE" sz="2500" dirty="0">
              <a:solidFill>
                <a:srgbClr val="5F5F5F"/>
              </a:solidFill>
              <a:latin typeface="BundesSerif Bold" pitchFamily="18" charset="0"/>
            </a:endParaRP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romanUcPeriod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Bei den Anordnungsvoraussetzungen (§ 63 StGB): Konkretisierung der zu erwartenden Taten</a:t>
            </a: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romanUcPeriod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Bei den materiellen Anforderungen für </a:t>
            </a:r>
            <a:b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</a:b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Fortdauerentscheidungen (§ 67d Absatz 2 und 6 StGB): </a:t>
            </a:r>
          </a:p>
          <a:p>
            <a:pPr marL="803275" indent="-350838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Aussetzung, wenn keine „erheblichen“ Taten mehr zu erwarten sind</a:t>
            </a: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  <a:p>
            <a:pPr marL="803275" indent="-350838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Konkretisierung des Verhältnismäßigkeitsgrundsatzes bei Erledigungen: Längere Unterbringungen erfordern erhöhte Gefahren</a:t>
            </a: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romanUcPeriod" startAt="3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Im Verfahrensrecht, insbes. Begutachtungen (§ 463 StPO): </a:t>
            </a:r>
          </a:p>
          <a:p>
            <a:pPr marL="803275" indent="-350838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Konkretisierung und Intensivierung der Begutachtungserfordernisse </a:t>
            </a:r>
          </a:p>
          <a:p>
            <a:pPr marL="803275" indent="-350838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Vermeidung von sich selbst bestätigenden Routinegutachten</a:t>
            </a:r>
            <a:endParaRPr lang="de-DE" altLang="de-DE" sz="2500" dirty="0">
              <a:solidFill>
                <a:srgbClr val="5F5F5F"/>
              </a:solidFill>
              <a:latin typeface="BundesSans Bold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53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99592" y="836712"/>
            <a:ext cx="8012495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I.  Bei </a:t>
            </a:r>
            <a:r>
              <a:rPr lang="de-DE" altLang="de-DE" sz="2500" dirty="0">
                <a:solidFill>
                  <a:srgbClr val="5F5F5F"/>
                </a:solidFill>
                <a:latin typeface="BundesSerif Bold" pitchFamily="18" charset="0"/>
              </a:rPr>
              <a:t>den Anordnungsvoraussetzungen (§ 63 StGB): Konkretisierung der zu erwartenden Taten</a:t>
            </a:r>
          </a:p>
          <a:p>
            <a:pPr marL="271463" indent="-271463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Konkretisierung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bei den drohenden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Taten (Satz 1):</a:t>
            </a:r>
          </a:p>
          <a:p>
            <a:pPr marL="271463" eaLnBrk="1" hangingPunct="1">
              <a:spcBef>
                <a:spcPts val="600"/>
              </a:spcBef>
            </a:pPr>
            <a:r>
              <a:rPr lang="de-DE" altLang="de-DE" sz="2200" dirty="0" smtClean="0">
                <a:solidFill>
                  <a:srgbClr val="5F5F5F"/>
                </a:solidFill>
                <a:latin typeface="BundesSerif Bold" pitchFamily="18" charset="0"/>
              </a:rPr>
              <a:t>„ (…) erhebliche rechtswidrige </a:t>
            </a:r>
            <a:r>
              <a:rPr lang="de-DE" altLang="de-DE" sz="2200" dirty="0">
                <a:solidFill>
                  <a:srgbClr val="5F5F5F"/>
                </a:solidFill>
                <a:latin typeface="BundesSerif Bold" pitchFamily="18" charset="0"/>
              </a:rPr>
              <a:t>Taten</a:t>
            </a:r>
            <a:r>
              <a:rPr lang="de-DE" altLang="de-DE" sz="2200" i="1" dirty="0">
                <a:solidFill>
                  <a:srgbClr val="5F5F5F"/>
                </a:solidFill>
                <a:latin typeface="BundesSerif Bold" pitchFamily="18" charset="0"/>
              </a:rPr>
              <a:t>, </a:t>
            </a:r>
            <a:r>
              <a:rPr lang="de-DE" altLang="de-DE" sz="2200" i="1" dirty="0" smtClean="0">
                <a:solidFill>
                  <a:srgbClr val="5F5F5F"/>
                </a:solidFill>
                <a:latin typeface="BundesSerif Bold" pitchFamily="18" charset="0"/>
              </a:rPr>
              <a:t>durch </a:t>
            </a:r>
            <a:r>
              <a:rPr lang="de-DE" altLang="de-DE" sz="2200" i="1" dirty="0">
                <a:solidFill>
                  <a:srgbClr val="5F5F5F"/>
                </a:solidFill>
                <a:latin typeface="BundesSerif Bold" pitchFamily="18" charset="0"/>
              </a:rPr>
              <a:t>welche die Opfer seelisch oder körperlich erheblich geschädigt oder erheblich gefährdet werden oder schwerer wirtschaftlicher Schaden angerichtet </a:t>
            </a:r>
            <a:r>
              <a:rPr lang="de-DE" altLang="de-DE" sz="2200" i="1" dirty="0" smtClean="0">
                <a:solidFill>
                  <a:srgbClr val="5F5F5F"/>
                </a:solidFill>
                <a:latin typeface="BundesSerif Bold" pitchFamily="18" charset="0"/>
              </a:rPr>
              <a:t>wird, </a:t>
            </a:r>
            <a:r>
              <a:rPr lang="de-DE" altLang="de-DE" sz="2200" dirty="0" smtClean="0">
                <a:solidFill>
                  <a:srgbClr val="5F5F5F"/>
                </a:solidFill>
                <a:latin typeface="BundesSerif Bold" pitchFamily="18" charset="0"/>
              </a:rPr>
              <a:t>(…)“</a:t>
            </a:r>
            <a:endParaRPr lang="de-DE" altLang="de-DE" sz="2200" dirty="0">
              <a:solidFill>
                <a:srgbClr val="5F5F5F"/>
              </a:solidFill>
              <a:latin typeface="BundesSerif Bold" pitchFamily="18" charset="0"/>
            </a:endParaRPr>
          </a:p>
          <a:p>
            <a:pPr marL="271463" indent="-271463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Erhöhung/Konkretisierung der Anforderungen bei einer nicht erheblichen Anlasstat (neuer Satz 2):</a:t>
            </a:r>
          </a:p>
          <a:p>
            <a:pPr marL="271463" eaLnBrk="1" hangingPunct="1">
              <a:spcBef>
                <a:spcPts val="600"/>
              </a:spcBef>
            </a:pPr>
            <a:r>
              <a:rPr lang="de-DE" altLang="de-DE" sz="2200" dirty="0" smtClean="0">
                <a:solidFill>
                  <a:srgbClr val="5F5F5F"/>
                </a:solidFill>
                <a:latin typeface="BundesSerif Bold" pitchFamily="18" charset="0"/>
              </a:rPr>
              <a:t>„Handelt es sich bei der begangenen rechtswidrigen Tat nicht um eine im Sinne von Satz 1 erhebliche Tat, so trifft das Gericht eine solche Anordnung nur, wenn besondere Umstände die Erwartung rechtfertigen, dass der Täter infolge seines Zustandes derartige erhebliche rechtswidrige Taten begehen wird.“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6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40559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Praktische Bedeutung:</a:t>
            </a:r>
          </a:p>
          <a:p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„Schwerer“ wirtschaftlicher Schaden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: drohende Schäden von 100  bis 185 Euro (so noch BGH 1 StR 518/07 vom 20. November 2007 für Kreditkartenbetrug) können Unterbringung nicht mehr rechtfertigen;  Richtgröße laut Begründung bei 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etwa 5.000 Euro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(= dreifaches Netto-Durchschnittseinkommen); 2012 beruhten knapp 6% der Anordnungen auf „Vermögensdelikten“ i. w. S.</a:t>
            </a:r>
          </a:p>
          <a:p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Erhebliche seelische oder körperliche Schädigung oder Gefährdung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: laut Begründung nicht mehr ausreichend einfache Ohrfeige, Ziehen an den Haaren, Stoß gegen die Brust, Kniff in das Gesäß, wobei sich aber jede schematische Betrachtung (weiterhin) verbietet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BundesSerif Bold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5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58255" y="1340768"/>
            <a:ext cx="7488237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</a:pPr>
            <a:r>
              <a:rPr lang="de-DE" alt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II.  Bei den materiellen Anforderungen an Fortdauerentscheidungen (§ 67d StGB)</a:t>
            </a:r>
            <a:endParaRPr lang="de-DE" altLang="de-DE" sz="2500" dirty="0">
              <a:solidFill>
                <a:schemeClr val="tx1">
                  <a:lumMod val="65000"/>
                  <a:lumOff val="35000"/>
                </a:schemeClr>
              </a:solidFill>
              <a:latin typeface="BundesSerif Bold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400" u="sng" dirty="0" smtClean="0">
                <a:solidFill>
                  <a:srgbClr val="5F5F5F"/>
                </a:solidFill>
                <a:latin typeface="BundesSerif Bold" pitchFamily="18" charset="0"/>
              </a:rPr>
              <a:t>Aussetzung zur Bewährung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 (Absatz 2 Satz 1): Klarstellung, dass nur die Gefahr „erheblicher“ Taten die Fortdauer rechtfertigen kann (Verhältnismäßigkeitsprüfung im Rahmen einer „integrativen Betrachtung“)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400" u="sng" dirty="0" smtClean="0">
                <a:solidFill>
                  <a:srgbClr val="5F5F5F"/>
                </a:solidFill>
                <a:latin typeface="BundesSerif Bold" pitchFamily="18" charset="0"/>
              </a:rPr>
              <a:t>Erledigung wegen Unverhältnismäßigkeit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  <a:sym typeface="Wingdings" panose="05000000000000000000" pitchFamily="2" charset="2"/>
              </a:rPr>
              <a:t>(Absatz 6 Satz 2 und 3):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 Erhöhte Gefährlichkeit erforderlich, um Unterbringung </a:t>
            </a:r>
            <a:r>
              <a:rPr lang="de-DE" altLang="de-DE" sz="2400" u="sng" dirty="0" smtClean="0">
                <a:solidFill>
                  <a:srgbClr val="5F5F5F"/>
                </a:solidFill>
                <a:latin typeface="BundesSerif Bold" pitchFamily="18" charset="0"/>
              </a:rPr>
              <a:t>über 6 bzw. 10 Jahre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 hinaus zu rechtfertigen</a:t>
            </a:r>
            <a:endParaRPr lang="de-DE" altLang="de-DE" sz="2500" dirty="0" smtClean="0">
              <a:solidFill>
                <a:srgbClr val="5F5F5F"/>
              </a:solidFill>
              <a:latin typeface="BundesSerif Bold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de-DE" altLang="de-DE" sz="2000" dirty="0" smtClean="0">
              <a:solidFill>
                <a:srgbClr val="5F5F5F"/>
              </a:solidFill>
              <a:latin typeface="BundesSerif Bold" pitchFamily="18" charset="0"/>
            </a:endParaRP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EBD87C-8C72-41ED-B884-52970380AF1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33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692696"/>
            <a:ext cx="8496944" cy="5904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Nach 6 Jahren:</a:t>
            </a:r>
          </a:p>
          <a:p>
            <a:pPr marL="3635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Drohende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wirtschaftliche Schäden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genügen in der Regel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nicht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mehr (Ausnahme „Dürer-Fall“; OLG Hamburg 3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Ws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61/04, wenn unersetzbarer Schaden an Weltkulturerbe)</a:t>
            </a:r>
          </a:p>
          <a:p>
            <a:pPr marL="3635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Es müssen Taten drohen, durch welche die Opfer seelisch oder körperlich „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schwer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“ geschädigt werden oder in die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Gefahr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einer solchen Schädigung gebracht werden.</a:t>
            </a:r>
          </a:p>
          <a:p>
            <a:pPr marL="361950" indent="0">
              <a:spcBef>
                <a:spcPts val="1200"/>
              </a:spcBef>
              <a:buNone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Dies erfasst lt. Begründung jedenfalls alle Verbrechen sowie Taten der mittleren Kriminalität mit hohem Schweregrad. Erfasst werden insbesondere schwere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Gewaltdelikte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und grundsätzlich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alle Sexualdelikte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, insbesondere gegen Kinder, sowie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Brandstiftungsdelikte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. Ausgenommen werden im Kern nur „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einfache“ Körperverletzungen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ohne besondere Verletzungsfolgen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412155"/>
          </a:xfrm>
        </p:spPr>
        <p:txBody>
          <a:bodyPr/>
          <a:lstStyle/>
          <a:p>
            <a:fld id="{62EBD87C-8C72-41ED-B884-52970380AF19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63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692696"/>
            <a:ext cx="7632848" cy="5904656"/>
          </a:xfrm>
        </p:spPr>
        <p:txBody>
          <a:bodyPr>
            <a:no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Nach 10 Jahren: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Gleichlauf zur Sicherungsverwahrung: Es müssen Taten drohen, durch welche die Opfer seelisch oder körperlich „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schwer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“ geschädigt werden.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Die bloße „Gefahr“ einer „Gefahr“ reicht also nicht mehr aus (Beispiel aus der Begründung, S. 34 des Referentenentwurfs: OLG Frankfurt/M. 3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Ws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878/13, Erledigung nach knapp 11 Jahren).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672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9553" y="908720"/>
            <a:ext cx="815651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III. Prozessuale Bedingungen an Fortdauerentscheidungen (§ 463 StPO)</a:t>
            </a:r>
          </a:p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Pflicht zur „gutachterlichen Stellungnahme“ der psychiatrischen Klinik für die jährliche Überprüfung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Erhöhung der Frequenz für externe Gutachten von 5 auf 3 Jahre und nach 6 Jahren Unterbringung auf 2 Jahre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Pflicht zum Wechsel der Gutachter („anderer“ Gutachter als im Erkenntnisverfahren und bei letzter Fortdauerentscheidung)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Gutachter muss über forensisch-psychiatrische Sachkunde und Erfahrung verfügen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Mündliche Anhörung des Betroffenen auch bei Erledigungsentscheidungen nach § 67d Absatz 6 StGB</a:t>
            </a: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EBD87C-8C72-41ED-B884-52970380AF19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0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043608" y="1268760"/>
            <a:ext cx="7652454" cy="287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u="sng" dirty="0" smtClean="0">
                <a:solidFill>
                  <a:srgbClr val="5F5F5F"/>
                </a:solidFill>
                <a:latin typeface="BundesSerif Bold" pitchFamily="18" charset="0"/>
              </a:rPr>
              <a:t>Übergangsregelung</a:t>
            </a: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, um Umstellungsprobleme durch erhöhte prozessuale Anforderungen abzumildern:</a:t>
            </a:r>
          </a:p>
          <a:p>
            <a:pPr marL="342900" indent="-342900" eaLnBrk="1" hangingPunct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Erhöhte Frequenz für externe Begutachtungen greift erst 2 Jahre nach Inkrafttreten </a:t>
            </a:r>
          </a:p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Pflicht zum „anderen“ externen Gutachter greift erst 6 Monate nach Inkrafttreten</a:t>
            </a: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EBD87C-8C72-41ED-B884-52970380AF19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016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9552" y="874564"/>
            <a:ext cx="8228518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u="sng" dirty="0" smtClean="0">
                <a:solidFill>
                  <a:srgbClr val="5F5F5F"/>
                </a:solidFill>
                <a:latin typeface="BundesSerif Bold" pitchFamily="18" charset="0"/>
              </a:rPr>
              <a:t>Neu</a:t>
            </a: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 im BMJV-Entwurf (ggü. Entwurf BL-AG): 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Umsetzung von BVerfG  2 BvR 2258/09 vom 27. März 2012 zur Anrechnung der Maßregelvollzugszeit auf „verfahrensfremde“ Strafen in Härtefällen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§ 67 Absatz 6 StGB-neu mit enger Anlehnung an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BVerfG-Vorgaben für Härtefallentscheidung: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Verhältnis der Dauer des bisherigen Freiheitsentzug zur Dauer der verhängten Strafen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erzielter Therapieerfolg und seine konkrete Gefährdung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Verhalten des Betroffenen im Vollstreckungsverfahren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keine Anrechnung auf Strafe, die für nach der Maßregelanordnung begangene Tat verhängt wurde</a:t>
            </a: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EBD87C-8C72-41ED-B884-52970380AF19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88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9552" y="874564"/>
            <a:ext cx="8352928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Ebenfalls neu: Im Versendungsschreiben wird um Stellungnahme zu einer aktuellen Frage der Unterbringung in einer </a:t>
            </a:r>
            <a:r>
              <a:rPr lang="de-DE" altLang="de-DE" sz="2500" u="sng" dirty="0" smtClean="0">
                <a:solidFill>
                  <a:srgbClr val="5F5F5F"/>
                </a:solidFill>
                <a:latin typeface="BundesSerif Bold" pitchFamily="18" charset="0"/>
              </a:rPr>
              <a:t>Entziehungsanstalt</a:t>
            </a: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 nach § 64 StGB gebeten: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Sollte in § 64 Satz 2 StGB bestimmt werden, dass in den Fällen des § 67d Absatz 1 Satz 3 StGB [= Verlängerung der zweijährigen Höchstfrist um die Dauer einer Begleitstrafe,  soweit diese auf die Maßregelzeit angerechnet wird] eine hinreichende Erfolgsaussicht der Behandlung auch dann in Betracht kommen kann, wenn diese voraussichtlich mehr als zwei Jahre in Anspruch nehmen wird? </a:t>
            </a:r>
          </a:p>
          <a:p>
            <a:pPr eaLnBrk="1" hangingPunct="1">
              <a:spcBef>
                <a:spcPts val="2400"/>
              </a:spcBef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(diese für die Praxis der Unterbringung bedeutsame Frage ist in Rechtsprechung und Lehre inzwischen umstritten) </a:t>
            </a: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EBD87C-8C72-41ED-B884-52970380AF19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57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Anlässe für Novellierungsüberlegungen:  </a:t>
            </a:r>
          </a:p>
          <a:p>
            <a:pPr>
              <a:spcBef>
                <a:spcPts val="1200"/>
              </a:spcBef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Formell: </a:t>
            </a:r>
          </a:p>
          <a:p>
            <a:pPr marL="803275" indent="-4413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Auftrag der Justizminister/innen-Konferenz (JuMiKo) der Länder vom 14. November 2013</a:t>
            </a:r>
          </a:p>
          <a:p>
            <a:pPr marL="712788" indent="-3508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Koalitionsvertrag vom 27. November 2013</a:t>
            </a:r>
          </a:p>
          <a:p>
            <a:pPr>
              <a:spcBef>
                <a:spcPts val="1200"/>
              </a:spcBef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Inhaltlich: </a:t>
            </a:r>
          </a:p>
          <a:p>
            <a:pPr marL="803275" indent="-4413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Fall aus Bayern</a:t>
            </a:r>
          </a:p>
          <a:p>
            <a:pPr marL="803275" indent="-4413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Seit Jahren steigende Zahl der nach § 63 StGB unter-gebrachten Personen, ohne konkrete Belege für einen parallelen Anstieg der Gefährlichkeit der Betroffenen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2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03647" y="908720"/>
            <a:ext cx="6627153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Weiterer Zeitplan</a:t>
            </a:r>
          </a:p>
          <a:p>
            <a:pPr marL="342900" indent="-342900" eaLnBrk="1" hangingPunct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Stellungnahmefrist bis 31. Juli 2015</a:t>
            </a:r>
          </a:p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Danach Auswertung und ggf. Überarbeitung</a:t>
            </a:r>
          </a:p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Regierungsentwurf für Herbst 2015 geplant</a:t>
            </a:r>
          </a:p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Danach Parlamentarisches Verfahren </a:t>
            </a:r>
          </a:p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de-DE" altLang="de-DE" sz="2400" dirty="0" smtClean="0">
              <a:solidFill>
                <a:srgbClr val="5F5F5F"/>
              </a:solidFill>
              <a:latin typeface="BundesSerif Bold" pitchFamily="18" charset="0"/>
            </a:endParaRPr>
          </a:p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  <a:p>
            <a:pPr algn="ctr" eaLnBrk="1" hangingPunct="1">
              <a:spcBef>
                <a:spcPts val="1800"/>
              </a:spcBef>
            </a:pPr>
            <a:r>
              <a:rPr lang="de-DE" altLang="de-DE" sz="2800" dirty="0" smtClean="0">
                <a:solidFill>
                  <a:srgbClr val="5F5F5F"/>
                </a:solidFill>
                <a:latin typeface="BundesSerif Bold" pitchFamily="18" charset="0"/>
              </a:rPr>
              <a:t>Vielen Dank für Ihre Aufmerksamkeit </a:t>
            </a:r>
            <a:endParaRPr lang="de-DE" altLang="de-DE" sz="2800" dirty="0">
              <a:solidFill>
                <a:srgbClr val="5F5F5F"/>
              </a:solidFill>
              <a:latin typeface="BundesSerif Bold" pitchFamily="18" charset="0"/>
            </a:endParaRP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EBD87C-8C72-41ED-B884-52970380AF19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06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7525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600" b="1" dirty="0" smtClean="0">
                <a:solidFill>
                  <a:srgbClr val="5F5F5F"/>
                </a:solidFill>
              </a:rPr>
              <a:t>Statistische Grundlagen:</a:t>
            </a:r>
          </a:p>
          <a:p>
            <a:pPr marL="0" lvl="0" indent="0" eaLnBrk="1" hangingPunct="1">
              <a:spcBef>
                <a:spcPts val="1200"/>
              </a:spcBef>
              <a:buNone/>
            </a:pPr>
            <a:r>
              <a:rPr lang="de-DE" sz="2400" b="1" dirty="0" smtClean="0">
                <a:solidFill>
                  <a:srgbClr val="5F5F5F"/>
                </a:solidFill>
              </a:rPr>
              <a:t>Zahl der </a:t>
            </a:r>
            <a:r>
              <a:rPr lang="de-DE" altLang="de-DE" sz="2400" b="1" kern="1200" dirty="0" smtClean="0">
                <a:solidFill>
                  <a:srgbClr val="5F5F5F"/>
                </a:solidFill>
              </a:rPr>
              <a:t>nach </a:t>
            </a:r>
            <a:r>
              <a:rPr lang="de-DE" altLang="de-DE" sz="2400" b="1" kern="1200" dirty="0">
                <a:solidFill>
                  <a:srgbClr val="5F5F5F"/>
                </a:solidFill>
              </a:rPr>
              <a:t>§ 63 StGB </a:t>
            </a:r>
            <a:r>
              <a:rPr lang="de-DE" altLang="de-DE" sz="2400" b="1" kern="1200" dirty="0" smtClean="0">
                <a:solidFill>
                  <a:srgbClr val="5F5F5F"/>
                </a:solidFill>
              </a:rPr>
              <a:t>untergebrachten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de-DE" altLang="de-DE" sz="2400" b="1" kern="1200" dirty="0" smtClean="0">
                <a:solidFill>
                  <a:srgbClr val="5F5F5F"/>
                </a:solidFill>
              </a:rPr>
              <a:t>Personen </a:t>
            </a:r>
            <a:r>
              <a:rPr lang="de-DE" altLang="de-DE" sz="2400" b="1" kern="1200" dirty="0">
                <a:solidFill>
                  <a:srgbClr val="5F5F5F"/>
                </a:solidFill>
              </a:rPr>
              <a:t>(</a:t>
            </a:r>
            <a:r>
              <a:rPr lang="de-DE" altLang="de-DE" sz="2400" b="1" kern="1200" dirty="0" smtClean="0">
                <a:solidFill>
                  <a:srgbClr val="5F5F5F"/>
                </a:solidFill>
              </a:rPr>
              <a:t>Bestandsstatistik, ohne </a:t>
            </a:r>
            <a:r>
              <a:rPr lang="de-DE" altLang="de-DE" sz="2400" b="1" kern="1200" dirty="0">
                <a:solidFill>
                  <a:srgbClr val="5F5F5F"/>
                </a:solidFill>
              </a:rPr>
              <a:t>die </a:t>
            </a:r>
            <a:endParaRPr lang="de-DE" altLang="de-DE" sz="2400" b="1" kern="1200" dirty="0" smtClean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de-DE" altLang="de-DE" sz="2400" b="1" kern="1200" dirty="0" smtClean="0">
                <a:solidFill>
                  <a:srgbClr val="5F5F5F"/>
                </a:solidFill>
              </a:rPr>
              <a:t>neuen </a:t>
            </a:r>
            <a:r>
              <a:rPr lang="de-DE" altLang="de-DE" sz="2400" b="1" kern="1200" dirty="0">
                <a:solidFill>
                  <a:srgbClr val="5F5F5F"/>
                </a:solidFill>
              </a:rPr>
              <a:t>Bundesländer): </a:t>
            </a:r>
            <a:endParaRPr lang="de-DE" altLang="de-DE" sz="2400" b="1" kern="1200" dirty="0" smtClean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600"/>
              </a:spcBef>
              <a:buNone/>
            </a:pPr>
            <a:r>
              <a:rPr lang="de-DE" altLang="de-DE" sz="2000" b="1" kern="1200" dirty="0" smtClean="0">
                <a:solidFill>
                  <a:srgbClr val="5F5F5F"/>
                </a:solidFill>
              </a:rPr>
              <a:t>			</a:t>
            </a:r>
          </a:p>
          <a:p>
            <a:pPr marL="0" lvl="0" indent="0" eaLnBrk="1" hangingPunct="1">
              <a:spcBef>
                <a:spcPts val="600"/>
              </a:spcBef>
              <a:buNone/>
            </a:pPr>
            <a:endParaRPr lang="de-DE" altLang="de-DE" sz="2000" b="1" kern="1200" dirty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600"/>
              </a:spcBef>
              <a:buNone/>
            </a:pPr>
            <a:endParaRPr lang="de-DE" altLang="de-DE" sz="2000" b="1" kern="1200" dirty="0" smtClean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600"/>
              </a:spcBef>
              <a:buNone/>
            </a:pPr>
            <a:endParaRPr lang="de-DE" altLang="de-DE" sz="2000" b="1" kern="1200" dirty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600"/>
              </a:spcBef>
              <a:buNone/>
            </a:pPr>
            <a:endParaRPr lang="de-DE" altLang="de-DE" sz="2000" b="1" kern="1200" dirty="0" smtClean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600"/>
              </a:spcBef>
              <a:buNone/>
            </a:pPr>
            <a:endParaRPr lang="de-DE" altLang="de-DE" sz="2000" b="1" kern="1200" dirty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600"/>
              </a:spcBef>
              <a:buNone/>
            </a:pPr>
            <a:endParaRPr lang="de-DE" altLang="de-DE" sz="2000" b="1" kern="1200" dirty="0" smtClean="0">
              <a:solidFill>
                <a:srgbClr val="5F5F5F"/>
              </a:solidFill>
            </a:endParaRPr>
          </a:p>
          <a:p>
            <a:pPr marL="0" lvl="0" indent="0" eaLnBrk="1" hangingPunct="1">
              <a:spcBef>
                <a:spcPts val="600"/>
              </a:spcBef>
              <a:buNone/>
              <a:tabLst>
                <a:tab pos="6726238" algn="l"/>
                <a:tab pos="6819900" algn="l"/>
              </a:tabLst>
            </a:pPr>
            <a:endParaRPr lang="de-DE" altLang="de-DE" sz="2000" b="1" kern="1200" dirty="0">
              <a:solidFill>
                <a:srgbClr val="5F5F5F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65672"/>
              </p:ext>
            </p:extLst>
          </p:nvPr>
        </p:nvGraphicFramePr>
        <p:xfrm>
          <a:off x="5724128" y="2492896"/>
          <a:ext cx="29996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28"/>
                <a:gridCol w="1499828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smtClean="0"/>
                        <a:t>Jahr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Anzahl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1970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4.222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1980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2.593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1990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2.489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1995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2.902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2000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4.098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5.640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6.569</a:t>
                      </a:r>
                      <a:endParaRPr lang="de-DE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r>
                        <a:rPr lang="de-DE" dirty="0" smtClean="0"/>
                        <a:t>2013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6.652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64403"/>
              </p:ext>
            </p:extLst>
          </p:nvPr>
        </p:nvGraphicFramePr>
        <p:xfrm>
          <a:off x="539552" y="5949280"/>
          <a:ext cx="816056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  <a:gridCol w="1463824"/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Bundesweit zum 31.12.2010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7.752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5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de-DE" sz="2400" b="1" dirty="0" smtClean="0">
                <a:solidFill>
                  <a:srgbClr val="5F5F5F"/>
                </a:solidFill>
              </a:rPr>
              <a:t>Durchschnittliche Verweildauer in der Unterbringung nach § 63 StGB (in Jahren)</a:t>
            </a:r>
          </a:p>
          <a:p>
            <a:pPr marL="0" indent="0" algn="ctr">
              <a:buNone/>
            </a:pPr>
            <a:endParaRPr lang="de-DE" sz="2400" b="1" dirty="0">
              <a:solidFill>
                <a:srgbClr val="5F5F5F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54921"/>
              </p:ext>
            </p:extLst>
          </p:nvPr>
        </p:nvGraphicFramePr>
        <p:xfrm>
          <a:off x="2699792" y="3140968"/>
          <a:ext cx="406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Durchschnitt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2003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5,9 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6,4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2008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6,2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knapp 8</a:t>
                      </a:r>
                      <a:r>
                        <a:rPr lang="de-DE" baseline="0" dirty="0" smtClean="0"/>
                        <a:t> Jahre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0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35280" cy="453650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Zahl der Anordnungen von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Unterbringungen nach § 63 StGB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(gesamtes Bundesgebiet)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64841"/>
              </p:ext>
            </p:extLst>
          </p:nvPr>
        </p:nvGraphicFramePr>
        <p:xfrm>
          <a:off x="5652120" y="1484784"/>
          <a:ext cx="295232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</a:tblGrid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Jahr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Anzahl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de-DE" dirty="0" smtClean="0"/>
                        <a:t>1992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533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1997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739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2002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864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861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1.023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2008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1.104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968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948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881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817</a:t>
                      </a:r>
                      <a:endParaRPr lang="de-D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r>
                        <a:rPr lang="de-DE" dirty="0" smtClean="0"/>
                        <a:t>2013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815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5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764704"/>
            <a:ext cx="8805664" cy="5904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Ziel der Novellierungsüberlegungen</a:t>
            </a:r>
          </a:p>
          <a:p>
            <a:pPr>
              <a:spcBef>
                <a:spcPts val="1800"/>
              </a:spcBef>
            </a:pP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JuMiKo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: Bedarf für eingehende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Prüfung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, inwieweit Handlungsbedarf für eine stärkere Ausrichtung des Unterbringungsrechts am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Grundsatz der Verhältnismäßigkeit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besteht. BMJV soll hierzu eine Bund-Länder-Arbeitsgruppe einsetzen und bereits vorgestellte Reformüberlegungen (insbesondere zu Anlasstaten, Gefahrenprognose, Befristung, Überprüfungsfristen und Begutachtung) einbeziehen.</a:t>
            </a:r>
          </a:p>
          <a:p>
            <a:pPr>
              <a:spcBef>
                <a:spcPts val="1200"/>
              </a:spcBef>
            </a:pP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Koalitionsvertrag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: Wir </a:t>
            </a:r>
            <a:r>
              <a:rPr lang="de-DE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reformieren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das Recht der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strafrechtlichen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Unterbringung in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psychiatrischen Krankenhäusern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, indem wir insbesondere dem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Verhältnismäßigkeitsgrundsatz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 stärker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zur Wirkung verhelfen. Hierzu setzen wir eine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Bund-Länder-AG ein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7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548680"/>
            <a:ext cx="8733656" cy="5976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Verfahrensablauf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BMJV beruft Februar 2014 Bund-Länder-AG ein: Mitglieder werden Vertreter von 10 Landesjustizverwaltungen und 5 Vertreter der AG Psychiatrie der Arbeitsgemeinschaft der Obersten Landesgesundheitsbehörden; auf Bundesseite nimmt neben BMJV auch BMG teil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Beratungen erfolgen in fünf Sitzungen im März, Mai, Juni, September und Oktober 2014 und zwei anschließenden schriftlichen Abstimmungsrunden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Bund-Länder-AG erarbeitet Diskussionsentwurf mit Begründung, der am 20. Januar 2015 auf der Internetseite des BMJV nebst einem Ergebnisbericht veröffentlicht wird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undesSerif Bold" pitchFamily="18" charset="0"/>
              </a:rPr>
              <a:t>BMJV erarbeitet auf dieser Grundlage Referentenentwurf, der am 30. April 2015 an die Ressorts und am 18. Mai 2015 an Länder und Verbände zur Stellungnahme übermittelt wird 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BundesSerif Bold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91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3528" y="1083260"/>
            <a:ext cx="8496944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Ausgangspunkt der Überlegungen: Das geltende Recht: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I. 	Voraussetzungen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für die Anordnung der Unterbringung nach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§ 63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StGB: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R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echtswidrige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Tat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(Anlasstat)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im Zustand der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Schuldunfähigkeit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oder der verminderten Schuldfähigkeit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Vom Täter sind infolge seines Zustands zukünftig erhebliche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Taten zu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erwarten, weshalb er für die Allgemeinheit gefährlich ist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Die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Verhältnismäßigkeit i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. S. d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. § 62 StGB muss gegeben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sein</a:t>
            </a:r>
            <a:endParaRPr lang="de-DE" altLang="de-DE" sz="2400" dirty="0">
              <a:solidFill>
                <a:srgbClr val="5F5F5F"/>
              </a:solidFill>
              <a:latin typeface="BundesSans Bold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53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99592" y="689146"/>
            <a:ext cx="7992888" cy="589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500" dirty="0" smtClean="0">
                <a:solidFill>
                  <a:srgbClr val="5F5F5F"/>
                </a:solidFill>
                <a:latin typeface="BundesSerif Bold" pitchFamily="18" charset="0"/>
              </a:rPr>
              <a:t>Geltendes Recht:</a:t>
            </a:r>
          </a:p>
          <a:p>
            <a:pPr marL="361950" indent="-361950" eaLnBrk="1" hangingPunct="1">
              <a:spcBef>
                <a:spcPts val="1200"/>
              </a:spcBef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II.  Materielle Anforderungen für Beendigung / Fortdauer der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Unterbringung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(§ 67d StGB):</a:t>
            </a: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Aussetzung zur Bewährung, wenn keine rechtswidrigen Taten mehr zu erwarten sind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(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Absatz 2 Satz 1)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Erledigung, wenn Voraussetzungen der Maßregel nicht mehr vorliegen oder weitere Vollstreckung unverhältnismäßig ist (Absatz </a:t>
            </a:r>
            <a:r>
              <a:rPr lang="de-DE" altLang="de-DE" sz="2400" dirty="0">
                <a:solidFill>
                  <a:srgbClr val="5F5F5F"/>
                </a:solidFill>
                <a:latin typeface="BundesSerif Bold" pitchFamily="18" charset="0"/>
              </a:rPr>
              <a:t>6 </a:t>
            </a: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Satz 1)</a:t>
            </a:r>
          </a:p>
          <a:p>
            <a:pPr marL="361950" indent="-361950" eaLnBrk="1" hangingPunct="1">
              <a:spcBef>
                <a:spcPts val="600"/>
              </a:spcBef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III.  Prozessuale Anforderungen an Fortdauerentscheidung (§ 463 StPO)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Begutachtung durch externen Sachverständigen nach   5 Jahren (Absatz 4 Satz 1)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olidFill>
                  <a:srgbClr val="5F5F5F"/>
                </a:solidFill>
                <a:latin typeface="BundesSerif Bold" pitchFamily="18" charset="0"/>
              </a:rPr>
              <a:t>Extern: nicht im Rahmen des Vollzugs mit Behandlung befasst oder Mitarbeiter im psychiatrischen Krankenhaus (Absatz 4 Satz 2)</a:t>
            </a:r>
            <a:endParaRPr lang="de-DE" altLang="de-DE" sz="2400" dirty="0">
              <a:solidFill>
                <a:srgbClr val="5F5F5F"/>
              </a:solidFill>
              <a:latin typeface="BundesSerif Bold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D87C-8C72-41ED-B884-52970380AF1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1330</Words>
  <Application>Microsoft Office PowerPoint</Application>
  <PresentationFormat>Bildschirmpräsentation (4:3)</PresentationFormat>
  <Paragraphs>174</Paragraphs>
  <Slides>20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2" baseType="lpstr">
      <vt:lpstr>1_blank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Bundesministerium der Justiz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baumann-fl</dc:creator>
  <cp:lastModifiedBy>Richard Suhre</cp:lastModifiedBy>
  <cp:revision>82</cp:revision>
  <cp:lastPrinted>2015-05-26T17:29:43Z</cp:lastPrinted>
  <dcterms:created xsi:type="dcterms:W3CDTF">2012-11-09T08:09:45Z</dcterms:created>
  <dcterms:modified xsi:type="dcterms:W3CDTF">2015-06-16T12:30:39Z</dcterms:modified>
</cp:coreProperties>
</file>